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9830799f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9830799f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74120b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674120b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11257aae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11257aae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.Net Foundation</a:t>
            </a:r>
            <a:endParaRPr sz="14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Announced in 2014, it started with 24 projects under the foundation umbrella, including Roslyn and ASP.NET</a:t>
            </a:r>
            <a:endParaRPr sz="12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After that came .NET Core, MSBuild, NuGet, Mono</a:t>
            </a:r>
            <a:endParaRPr sz="12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It’s the beginning of a very important Open Source movement in the .NET world</a:t>
            </a:r>
            <a:endParaRPr sz="12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Microsoft becomes the company with more open source contributors in GitHub with ~1,300, followed by Google with ~900</a:t>
            </a:r>
            <a:endParaRPr sz="12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Many .NET Windows developers start contributing to Open Source creating tons of new projects and libraries.</a:t>
            </a:r>
            <a:endParaRPr sz="12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Microsoft Acaquires Xamarin</a:t>
            </a:r>
            <a:endParaRPr sz="14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In February 2016, Xamarin is Acquired by Microsoft</a:t>
            </a:r>
            <a:endParaRPr sz="14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Mono is relicensed to MIT</a:t>
            </a:r>
            <a:endParaRPr sz="14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All Xamarin projects (Xamarin.Android, Xamarin.iOS, etc) are open sourced as MIT and part of the .NET Foundation</a:t>
            </a:r>
            <a:endParaRPr sz="14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Developers can now write cross-platform applications without any extra license cost!</a:t>
            </a:r>
            <a:endParaRPr sz="14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611257aa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611257aa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616e5a48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616e5a48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96c7aea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96c7aea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611257a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611257a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94605ab25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94605ab25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4605ab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94605ab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94605ab25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94605ab25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674120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674120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94605ab25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94605ab25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611257aa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611257a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9830799fb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9830799fb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94605ab25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94605ab25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611257aa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611257aa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96c7aea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96c7aea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96c7aea1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96c7aea1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96c7aea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96c7aea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94605ab25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94605ab25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94605ab25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94605ab2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611257aae_0_1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611257aae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94605ab25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94605ab2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94605ab25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94605ab25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611257aa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611257aa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9830799f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9830799f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622f4a005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622f4a005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9830799f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9830799f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9830799fb_2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9830799fb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94605ab25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94605ab25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622f4a0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622f4a0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94605ab25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94605ab25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26dfac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26dfac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611257aa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611257aa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622f4a00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622f4a00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622f4a00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622f4a00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622f4a00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622f4a0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622f4a00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622f4a00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622f4a00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622f4a00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622f4a00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622f4a00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9830799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9830799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4622f4a0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4622f4a0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4616e5a48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4616e5a48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611257aae_0_2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611257aae_0_2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622f4a00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4622f4a00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4622f4a00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4622f4a00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4616e5a48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4616e5a48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622f4a00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622f4a00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4622f4a00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4622f4a00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622f4a005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622f4a005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4622f4a005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4622f4a005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9830799fb_2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49830799fb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4622f4a005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4622f4a005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9830799fb_2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9830799fb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611257aae_0_2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611257aae_0_2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626dfac2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4626dfac2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622f4a005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622f4a005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9830799fb_2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9830799fb_2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622f4a005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622f4a005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674120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674120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611257aa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611257aa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622f4a00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622f4a00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uendo (PPT) Title Slide - Title Graphic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91600" y="0"/>
            <a:ext cx="6752400" cy="45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0" y="1604725"/>
            <a:ext cx="4343400" cy="46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069400"/>
            <a:ext cx="4343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1111800" y="2463000"/>
            <a:ext cx="2743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22D4FE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sub header">
  <p:cSld name="SECTION_HEADER_1">
    <p:bg>
      <p:bgPr>
        <a:solidFill>
          <a:srgbClr val="06FA9B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sub header 1">
  <p:cSld name="SECTION_HEADER_1_1">
    <p:bg>
      <p:bgPr>
        <a:solidFill>
          <a:srgbClr val="FF20BC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sub header 2">
  <p:cSld name="SECTION_HEADER_1_1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None/>
              <a:defRPr b="1" sz="3600">
                <a:solidFill>
                  <a:srgbClr val="2525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None/>
              <a:defRPr sz="3600">
                <a:solidFill>
                  <a:srgbClr val="2525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None/>
              <a:defRPr sz="3600">
                <a:solidFill>
                  <a:srgbClr val="2525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None/>
              <a:defRPr sz="3600">
                <a:solidFill>
                  <a:srgbClr val="2525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None/>
              <a:defRPr sz="3600">
                <a:solidFill>
                  <a:srgbClr val="2525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None/>
              <a:defRPr sz="3600">
                <a:solidFill>
                  <a:srgbClr val="2525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None/>
              <a:defRPr sz="3600">
                <a:solidFill>
                  <a:srgbClr val="2525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None/>
              <a:defRPr sz="3600">
                <a:solidFill>
                  <a:srgbClr val="2525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None/>
              <a:defRPr sz="3600">
                <a:solidFill>
                  <a:srgbClr val="252525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7150" y="4532250"/>
            <a:ext cx="9144000" cy="61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Montserrat"/>
              <a:buNone/>
              <a:defRPr sz="28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Char char="●"/>
              <a:defRPr sz="18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○"/>
              <a:defRPr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■"/>
              <a:defRPr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●"/>
              <a:defRPr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○"/>
              <a:defRPr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■"/>
              <a:defRPr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●"/>
              <a:defRPr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○"/>
              <a:defRPr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04040"/>
              </a:buClr>
              <a:buSzPts val="1400"/>
              <a:buFont typeface="Montserrat"/>
              <a:buChar char="■"/>
              <a:defRPr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65233" y="41386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0" y="4532250"/>
            <a:ext cx="46191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Fluendo S.A.  </a:t>
            </a:r>
            <a:endParaRPr/>
          </a:p>
        </p:txBody>
      </p:sp>
      <p:pic>
        <p:nvPicPr>
          <p:cNvPr descr="logo_white_900px.png" id="11" name="Google Shape;11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55225" y="4703625"/>
            <a:ext cx="1077075" cy="2477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Relationship Id="rId4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6.jp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gif"/><Relationship Id="rId4" Type="http://schemas.openxmlformats.org/officeDocument/2006/relationships/image" Target="../media/image1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gif"/><Relationship Id="rId4" Type="http://schemas.openxmlformats.org/officeDocument/2006/relationships/image" Target="../media/image1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21.jpg"/><Relationship Id="rId7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gif"/><Relationship Id="rId4" Type="http://schemas.openxmlformats.org/officeDocument/2006/relationships/image" Target="../media/image23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6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32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Relationship Id="rId4" Type="http://schemas.openxmlformats.org/officeDocument/2006/relationships/image" Target="../media/image56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gif"/><Relationship Id="rId4" Type="http://schemas.openxmlformats.org/officeDocument/2006/relationships/image" Target="../media/image4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gif"/><Relationship Id="rId4" Type="http://schemas.openxmlformats.org/officeDocument/2006/relationships/image" Target="../media/image10.jp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11700" y="1604725"/>
            <a:ext cx="4343400" cy="4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</a:t>
            </a:r>
            <a:r>
              <a:rPr lang="en"/>
              <a:t> cross-platform multimedia apps with Xamarin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938400" y="2147325"/>
            <a:ext cx="4203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Andoni Morales &amp; Victor Guzmán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138300" y="1221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RiftGG</a:t>
            </a:r>
            <a:endParaRPr/>
          </a:p>
        </p:txBody>
      </p:sp>
      <p:sp>
        <p:nvSpPr>
          <p:cNvPr id="131" name="Google Shape;131;p25"/>
          <p:cNvSpPr txBox="1"/>
          <p:nvPr/>
        </p:nvSpPr>
        <p:spPr>
          <a:xfrm>
            <a:off x="203550" y="727275"/>
            <a:ext cx="35883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Statistics tool for League of Legends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Records your games automatically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Creates highlights and allows to easily share them on social media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525" y="695875"/>
            <a:ext cx="4160800" cy="23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1084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of history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75" y="2154950"/>
            <a:ext cx="238125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Timeline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1053320" y="22517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5" name="Google Shape;145;p27"/>
          <p:cNvGrpSpPr/>
          <p:nvPr/>
        </p:nvGrpSpPr>
        <p:grpSpPr>
          <a:xfrm>
            <a:off x="-13525" y="1948510"/>
            <a:ext cx="1310403" cy="1974175"/>
            <a:chOff x="519875" y="1948510"/>
            <a:chExt cx="1310403" cy="1974175"/>
          </a:xfrm>
        </p:grpSpPr>
        <p:sp>
          <p:nvSpPr>
            <p:cNvPr id="146" name="Google Shape;146;p27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D4F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" name="Google Shape;147;p27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7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2000</a:t>
              </a:r>
              <a:endParaRPr b="1" sz="7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8" name="Google Shape;148;p27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.NET Framework</a:t>
              </a:r>
              <a:endParaRPr b="1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9" name="Google Shape;149;p27"/>
            <p:cNvSpPr txBox="1"/>
            <p:nvPr/>
          </p:nvSpPr>
          <p:spPr>
            <a:xfrm>
              <a:off x="519875" y="31852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Microsoft creates .NET framework</a:t>
              </a:r>
              <a:endParaRPr sz="8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50" name="Google Shape;150;p27"/>
          <p:cNvGrpSpPr/>
          <p:nvPr/>
        </p:nvGrpSpPr>
        <p:grpSpPr>
          <a:xfrm>
            <a:off x="1163125" y="1948510"/>
            <a:ext cx="1310403" cy="1974175"/>
            <a:chOff x="519875" y="1948510"/>
            <a:chExt cx="1310403" cy="1974175"/>
          </a:xfrm>
        </p:grpSpPr>
        <p:sp>
          <p:nvSpPr>
            <p:cNvPr id="151" name="Google Shape;151;p27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D4F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2" name="Google Shape;152;p27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7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2001</a:t>
              </a:r>
              <a:endParaRPr b="1" sz="7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3" name="Google Shape;153;p27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Mono</a:t>
              </a:r>
              <a:endParaRPr b="1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4" name="Google Shape;154;p27"/>
            <p:cNvSpPr txBox="1"/>
            <p:nvPr/>
          </p:nvSpPr>
          <p:spPr>
            <a:xfrm>
              <a:off x="519875" y="31852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Mono project starts to provide an open source .NET framework implementation</a:t>
              </a:r>
              <a:endParaRPr sz="8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5" name="Google Shape;155;p27"/>
          <p:cNvSpPr/>
          <p:nvPr/>
        </p:nvSpPr>
        <p:spPr>
          <a:xfrm>
            <a:off x="3415520" y="22517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6" name="Google Shape;156;p27"/>
          <p:cNvGrpSpPr/>
          <p:nvPr/>
        </p:nvGrpSpPr>
        <p:grpSpPr>
          <a:xfrm>
            <a:off x="2348675" y="1948510"/>
            <a:ext cx="1310403" cy="1974175"/>
            <a:chOff x="519875" y="1948510"/>
            <a:chExt cx="1310403" cy="1974175"/>
          </a:xfrm>
        </p:grpSpPr>
        <p:sp>
          <p:nvSpPr>
            <p:cNvPr id="157" name="Google Shape;157;p27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D4F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8" name="Google Shape;158;p27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7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2008</a:t>
              </a:r>
              <a:endParaRPr b="1" sz="7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9" name="Google Shape;159;p27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LongoMatch Windows + Linux</a:t>
              </a:r>
              <a:endParaRPr b="1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0" name="Google Shape;160;p27"/>
            <p:cNvSpPr txBox="1"/>
            <p:nvPr/>
          </p:nvSpPr>
          <p:spPr>
            <a:xfrm>
              <a:off x="519875" y="31852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First release of LongoMatch for Windows and Linux</a:t>
              </a:r>
              <a:endParaRPr sz="8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1" name="Google Shape;161;p27"/>
          <p:cNvSpPr/>
          <p:nvPr/>
        </p:nvSpPr>
        <p:spPr>
          <a:xfrm>
            <a:off x="4634720" y="22517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" name="Google Shape;162;p27"/>
          <p:cNvGrpSpPr/>
          <p:nvPr/>
        </p:nvGrpSpPr>
        <p:grpSpPr>
          <a:xfrm>
            <a:off x="3567875" y="1948510"/>
            <a:ext cx="1310403" cy="1974175"/>
            <a:chOff x="519875" y="1948510"/>
            <a:chExt cx="1310403" cy="1974175"/>
          </a:xfrm>
        </p:grpSpPr>
        <p:sp>
          <p:nvSpPr>
            <p:cNvPr id="163" name="Google Shape;163;p27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D4F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7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2012</a:t>
              </a:r>
              <a:endParaRPr b="1" sz="7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LongoMatch</a:t>
              </a:r>
              <a:endParaRPr b="1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OS X</a:t>
              </a:r>
              <a:endParaRPr b="1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519875" y="31852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First release of LongoMatch for OS X</a:t>
              </a:r>
              <a:endParaRPr sz="8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7" name="Google Shape;167;p27"/>
          <p:cNvSpPr/>
          <p:nvPr/>
        </p:nvSpPr>
        <p:spPr>
          <a:xfrm>
            <a:off x="5853920" y="22517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8" name="Google Shape;168;p27"/>
          <p:cNvGrpSpPr/>
          <p:nvPr/>
        </p:nvGrpSpPr>
        <p:grpSpPr>
          <a:xfrm>
            <a:off x="4787075" y="1948510"/>
            <a:ext cx="1310403" cy="1974175"/>
            <a:chOff x="519875" y="1948510"/>
            <a:chExt cx="1310403" cy="1974175"/>
          </a:xfrm>
        </p:grpSpPr>
        <p:sp>
          <p:nvSpPr>
            <p:cNvPr id="169" name="Google Shape;169;p27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D4F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7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2016</a:t>
              </a:r>
              <a:endParaRPr b="1" sz="7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Tag2Win</a:t>
              </a:r>
              <a:endParaRPr b="1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iOS + Android</a:t>
              </a:r>
              <a:endParaRPr b="1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519875" y="31852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First release of Tag2Win for iOS and Android</a:t>
              </a:r>
              <a:endParaRPr sz="8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3" name="Google Shape;173;p27"/>
          <p:cNvSpPr/>
          <p:nvPr/>
        </p:nvSpPr>
        <p:spPr>
          <a:xfrm>
            <a:off x="7073120" y="22517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4" name="Google Shape;174;p27"/>
          <p:cNvGrpSpPr/>
          <p:nvPr/>
        </p:nvGrpSpPr>
        <p:grpSpPr>
          <a:xfrm>
            <a:off x="6006275" y="1948510"/>
            <a:ext cx="1310403" cy="1974175"/>
            <a:chOff x="519875" y="1948510"/>
            <a:chExt cx="1310403" cy="1974175"/>
          </a:xfrm>
        </p:grpSpPr>
        <p:sp>
          <p:nvSpPr>
            <p:cNvPr id="175" name="Google Shape;175;p27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D4F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6" name="Google Shape;176;p27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7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2017</a:t>
              </a:r>
              <a:endParaRPr b="1" sz="7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7" name="Google Shape;177;p27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RiftAnalyst Windows + macOS</a:t>
              </a:r>
              <a:endParaRPr b="1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8" name="Google Shape;178;p27"/>
            <p:cNvSpPr txBox="1"/>
            <p:nvPr/>
          </p:nvSpPr>
          <p:spPr>
            <a:xfrm>
              <a:off x="519875" y="31852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First release of RiftAnalyst now RiftGG for Window and macOS</a:t>
              </a:r>
              <a:endParaRPr sz="8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9" name="Google Shape;179;p27"/>
          <p:cNvSpPr/>
          <p:nvPr/>
        </p:nvSpPr>
        <p:spPr>
          <a:xfrm>
            <a:off x="8292320" y="22517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7"/>
          <p:cNvGrpSpPr/>
          <p:nvPr/>
        </p:nvGrpSpPr>
        <p:grpSpPr>
          <a:xfrm>
            <a:off x="7225475" y="1948510"/>
            <a:ext cx="1310403" cy="1974175"/>
            <a:chOff x="519875" y="1948510"/>
            <a:chExt cx="1310403" cy="1974175"/>
          </a:xfrm>
        </p:grpSpPr>
        <p:sp>
          <p:nvSpPr>
            <p:cNvPr id="181" name="Google Shape;181;p27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D4F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2" name="Google Shape;182;p27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7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2017</a:t>
              </a:r>
              <a:endParaRPr b="1" sz="7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3" name="Google Shape;183;p27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LongoMatch</a:t>
              </a:r>
              <a:endParaRPr b="1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iOS + Android</a:t>
              </a:r>
              <a:endParaRPr b="1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4" name="Google Shape;184;p27"/>
            <p:cNvSpPr txBox="1"/>
            <p:nvPr/>
          </p:nvSpPr>
          <p:spPr>
            <a:xfrm>
              <a:off x="519875" y="31852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First release of LongoMatch for iOS and Android</a:t>
              </a:r>
              <a:endParaRPr sz="8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5" name="Google Shape;185;p27"/>
          <p:cNvSpPr/>
          <p:nvPr/>
        </p:nvSpPr>
        <p:spPr>
          <a:xfrm>
            <a:off x="2234420" y="22517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3110678" y="7472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.NET Found</a:t>
            </a:r>
            <a:r>
              <a:rPr b="1" lang="en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at</a:t>
            </a:r>
            <a:r>
              <a:rPr b="1" lang="en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ion</a:t>
            </a:r>
            <a:endParaRPr b="1" sz="10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3110675" y="10516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Microsoft announces the .NET core, the .NET Foundation and updates its patent grants</a:t>
            </a:r>
            <a:endParaRPr sz="8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8" name="Google Shape;188;p27"/>
          <p:cNvGrpSpPr/>
          <p:nvPr/>
        </p:nvGrpSpPr>
        <p:grpSpPr>
          <a:xfrm>
            <a:off x="5754747" y="881710"/>
            <a:ext cx="594300" cy="594300"/>
            <a:chOff x="4078347" y="195910"/>
            <a:chExt cx="594300" cy="594300"/>
          </a:xfrm>
        </p:grpSpPr>
        <p:sp>
          <p:nvSpPr>
            <p:cNvPr id="189" name="Google Shape;189;p27"/>
            <p:cNvSpPr/>
            <p:nvPr/>
          </p:nvSpPr>
          <p:spPr>
            <a:xfrm>
              <a:off x="4078347" y="1959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D4F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0" name="Google Shape;190;p27"/>
            <p:cNvSpPr txBox="1"/>
            <p:nvPr/>
          </p:nvSpPr>
          <p:spPr>
            <a:xfrm>
              <a:off x="4157097" y="332560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2016</a:t>
              </a:r>
              <a:endParaRPr b="1" sz="8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1" name="Google Shape;191;p27"/>
          <p:cNvGrpSpPr/>
          <p:nvPr/>
        </p:nvGrpSpPr>
        <p:grpSpPr>
          <a:xfrm>
            <a:off x="4535547" y="881710"/>
            <a:ext cx="594300" cy="594300"/>
            <a:chOff x="4078347" y="195910"/>
            <a:chExt cx="594300" cy="594300"/>
          </a:xfrm>
        </p:grpSpPr>
        <p:sp>
          <p:nvSpPr>
            <p:cNvPr id="192" name="Google Shape;192;p27"/>
            <p:cNvSpPr/>
            <p:nvPr/>
          </p:nvSpPr>
          <p:spPr>
            <a:xfrm>
              <a:off x="4078347" y="1959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D4F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3" name="Google Shape;193;p27"/>
            <p:cNvSpPr txBox="1"/>
            <p:nvPr/>
          </p:nvSpPr>
          <p:spPr>
            <a:xfrm>
              <a:off x="4157097" y="332560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3C78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2014</a:t>
              </a:r>
              <a:endParaRPr b="1" sz="8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4" name="Google Shape;194;p27"/>
          <p:cNvSpPr txBox="1"/>
          <p:nvPr/>
        </p:nvSpPr>
        <p:spPr>
          <a:xfrm>
            <a:off x="6387275" y="1127875"/>
            <a:ext cx="16845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Mono is relicensed to MIT Xamarin.Android and Xamarin.iOS are open sourced</a:t>
            </a:r>
            <a:endParaRPr sz="8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6387274" y="747275"/>
            <a:ext cx="164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Microsoft Acquires Xamarin</a:t>
            </a:r>
            <a:endParaRPr b="1" sz="10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7"/>
          <p:cNvSpPr/>
          <p:nvPr/>
        </p:nvSpPr>
        <p:spPr>
          <a:xfrm rot="5400000">
            <a:off x="4634720" y="17945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7"/>
          <p:cNvSpPr/>
          <p:nvPr/>
        </p:nvSpPr>
        <p:spPr>
          <a:xfrm rot="5400000">
            <a:off x="5853920" y="17945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779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cross-platform applications with Xamarin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225" y="2351675"/>
            <a:ext cx="20955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of thumb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Char char="●"/>
            </a:pPr>
            <a:r>
              <a:rPr lang="en"/>
              <a:t>Xamarin.Forms is just another Dependency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not cross-platform because we use Xamarin.Forms. We build cross-platform apps and Xamarin.Forms is the correct technology to do it in some platforms.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</a:t>
            </a:r>
            <a:r>
              <a:rPr lang="en"/>
              <a:t>efine interfaces for each single service we plan to implement, and then we find the correct implementation (even if this implementation is reused in all platforms).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This make testing much easier because everything can be mocked!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ISecureStorage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267100" y="1096275"/>
            <a:ext cx="2844000" cy="34716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ISecureStorage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GetValue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key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SetValue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key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3359700" y="1096275"/>
            <a:ext cx="5596200" cy="34383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using Plugin.SecureStorage;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SecureStorage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ISecureStorage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PASSWORD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"CasiMeDejoElBueno"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SecureStorageService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#if OSTYPE_ANDROID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SecureStorageImplementation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StoragePassword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PASSWORD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#endif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GetValue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(string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key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CrossSecureStorage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Current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GetValue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SetValue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(string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key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value)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(value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null)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CrossSecureStorage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Current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DeleteKey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CrossSecureStorage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Current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SetValue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value);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7F7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332200" y="739150"/>
            <a:ext cx="2973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Interface definition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3454950" y="739150"/>
            <a:ext cx="5331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Android and iOS implementation using Plugin.SecureStorage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Xamarin and Xamarin.Forms a good fit?</a:t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Char char="●"/>
            </a:pPr>
            <a:r>
              <a:rPr lang="en"/>
              <a:t>Xamarin makes C# development in Mobile platforms possible, so yes!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Char char="●"/>
            </a:pPr>
            <a:r>
              <a:rPr lang="en"/>
              <a:t>A few years ago, Xamarin.Forms didn’t support desktop platforms, now it supports all of them.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Char char="●"/>
            </a:pPr>
            <a:r>
              <a:rPr lang="en"/>
              <a:t>You can go for a fully native UI or choose the Gtk+ backend which provides the same UI across all platforms.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Xamarin.Forms.Shell is going to be a game changer!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00" y="779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pic>
        <p:nvPicPr>
          <p:cNvPr descr="snoopy dancing happy emoticon emoticons animated animation animations gif photo: Frankenstein Dancing Emoticon Emoticons Animated Animation Animations Gif monstermash.gif Snoopy dance GIF"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000" y="1621050"/>
            <a:ext cx="25400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4275" y="4102475"/>
            <a:ext cx="9525" cy="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>
            <a:off x="19065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Mono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190650" y="33832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Xamarin.Mac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313780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.NET Framework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608495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.NET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0" name="Google Shape;240;p33"/>
          <p:cNvSpPr/>
          <p:nvPr/>
        </p:nvSpPr>
        <p:spPr>
          <a:xfrm>
            <a:off x="190600" y="1531563"/>
            <a:ext cx="8762700" cy="1771500"/>
          </a:xfrm>
          <a:prstGeom prst="roundRect">
            <a:avLst>
              <a:gd fmla="val 16667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VAS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190650" y="861025"/>
            <a:ext cx="4326300" cy="506400"/>
          </a:xfrm>
          <a:prstGeom prst="roundRect">
            <a:avLst>
              <a:gd fmla="val 16667" name="adj"/>
            </a:avLst>
          </a:prstGeom>
          <a:solidFill>
            <a:srgbClr val="06FA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LongoMatch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1906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FF2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LongoMatch Desktop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24184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FF2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LongoMatch Mobile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46270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FF2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RiftAnalyst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68548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FF2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RA.DB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4627050" y="861025"/>
            <a:ext cx="4326300" cy="506400"/>
          </a:xfrm>
          <a:prstGeom prst="roundRect">
            <a:avLst>
              <a:gd fmla="val 16667" name="adj"/>
            </a:avLst>
          </a:prstGeom>
          <a:solidFill>
            <a:srgbClr val="06FA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RiftAnalyst</a:t>
            </a:r>
            <a:r>
              <a:rPr b="1" lang="en">
                <a:solidFill>
                  <a:srgbClr val="FFFFFF"/>
                </a:solidFill>
              </a:rPr>
              <a:t>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3137800" y="3366100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Xamarin.Android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6084950" y="3366113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Xamarin.iOS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249" name="Google Shape;249;p33"/>
          <p:cNvGrpSpPr/>
          <p:nvPr/>
        </p:nvGrpSpPr>
        <p:grpSpPr>
          <a:xfrm>
            <a:off x="1699425" y="2004178"/>
            <a:ext cx="2328900" cy="1211552"/>
            <a:chOff x="1685550" y="1912750"/>
            <a:chExt cx="2328900" cy="1288200"/>
          </a:xfrm>
        </p:grpSpPr>
        <p:sp>
          <p:nvSpPr>
            <p:cNvPr id="250" name="Google Shape;250;p33"/>
            <p:cNvSpPr/>
            <p:nvPr/>
          </p:nvSpPr>
          <p:spPr>
            <a:xfrm>
              <a:off x="1685550" y="1912750"/>
              <a:ext cx="2328900" cy="12882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Multimedia Engine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176222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GStreamer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252097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Android Media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327972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AV Foundation</a:t>
              </a:r>
              <a:endParaRPr b="1" sz="600">
                <a:solidFill>
                  <a:srgbClr val="FFFFFF"/>
                </a:solidFill>
              </a:endParaRPr>
            </a:p>
          </p:txBody>
        </p:sp>
      </p:grpSp>
      <p:grpSp>
        <p:nvGrpSpPr>
          <p:cNvPr id="254" name="Google Shape;254;p33"/>
          <p:cNvGrpSpPr/>
          <p:nvPr/>
        </p:nvGrpSpPr>
        <p:grpSpPr>
          <a:xfrm>
            <a:off x="6550325" y="2004173"/>
            <a:ext cx="2328900" cy="1211552"/>
            <a:chOff x="1685550" y="1912750"/>
            <a:chExt cx="2328900" cy="1288200"/>
          </a:xfrm>
        </p:grpSpPr>
        <p:sp>
          <p:nvSpPr>
            <p:cNvPr id="255" name="Google Shape;255;p33"/>
            <p:cNvSpPr/>
            <p:nvPr/>
          </p:nvSpPr>
          <p:spPr>
            <a:xfrm>
              <a:off x="1685550" y="1912750"/>
              <a:ext cx="2328900" cy="12882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UI Engine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1735488" y="2525804"/>
              <a:ext cx="10800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GTK+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2892300" y="2525804"/>
              <a:ext cx="10800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Xamarin.Forms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58" name="Google Shape;258;p33"/>
          <p:cNvGrpSpPr/>
          <p:nvPr/>
        </p:nvGrpSpPr>
        <p:grpSpPr>
          <a:xfrm>
            <a:off x="4124863" y="2004176"/>
            <a:ext cx="2328900" cy="1211552"/>
            <a:chOff x="4124863" y="2004176"/>
            <a:chExt cx="2328900" cy="1211552"/>
          </a:xfrm>
        </p:grpSpPr>
        <p:grpSp>
          <p:nvGrpSpPr>
            <p:cNvPr id="259" name="Google Shape;259;p33"/>
            <p:cNvGrpSpPr/>
            <p:nvPr/>
          </p:nvGrpSpPr>
          <p:grpSpPr>
            <a:xfrm>
              <a:off x="4124863" y="2004176"/>
              <a:ext cx="2328900" cy="1211552"/>
              <a:chOff x="1685550" y="1912750"/>
              <a:chExt cx="2328900" cy="1288200"/>
            </a:xfrm>
          </p:grpSpPr>
          <p:sp>
            <p:nvSpPr>
              <p:cNvPr id="260" name="Google Shape;260;p33"/>
              <p:cNvSpPr/>
              <p:nvPr/>
            </p:nvSpPr>
            <p:spPr>
              <a:xfrm>
                <a:off x="1685550" y="1912750"/>
                <a:ext cx="2328900" cy="1288200"/>
              </a:xfrm>
              <a:prstGeom prst="roundRect">
                <a:avLst>
                  <a:gd fmla="val 16667" name="adj"/>
                </a:avLst>
              </a:prstGeom>
              <a:solidFill>
                <a:srgbClr val="4A86E8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</a:rPr>
                  <a:t>2D Drawing Engine</a:t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1804638" y="2359692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22D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Cairo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2882863" y="2369209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22D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Android Graphics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1804588" y="2794700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22D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Core Graphics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64" name="Google Shape;264;p33"/>
            <p:cNvSpPr/>
            <p:nvPr/>
          </p:nvSpPr>
          <p:spPr>
            <a:xfrm>
              <a:off x="5322175" y="2833588"/>
              <a:ext cx="1025100" cy="3531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Skia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329775" y="1668900"/>
            <a:ext cx="8454600" cy="289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Services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266" name="Google Shape;266;p33"/>
          <p:cNvGrpSpPr/>
          <p:nvPr/>
        </p:nvGrpSpPr>
        <p:grpSpPr>
          <a:xfrm>
            <a:off x="266375" y="2004240"/>
            <a:ext cx="1336500" cy="1211527"/>
            <a:chOff x="266375" y="2418425"/>
            <a:chExt cx="1336500" cy="696000"/>
          </a:xfrm>
        </p:grpSpPr>
        <p:sp>
          <p:nvSpPr>
            <p:cNvPr id="267" name="Google Shape;267;p33"/>
            <p:cNvSpPr/>
            <p:nvPr/>
          </p:nvSpPr>
          <p:spPr>
            <a:xfrm>
              <a:off x="266375" y="2418425"/>
              <a:ext cx="1336500" cy="6960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Database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325500" y="2739325"/>
              <a:ext cx="541800" cy="290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Couchbase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987125" y="2738275"/>
              <a:ext cx="567000" cy="290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Google Cloud Store</a:t>
              </a:r>
              <a:endParaRPr b="1" sz="6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>
            <a:off x="19065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Mono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190650" y="33832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Xamarin.Mac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313780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.NET Framework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608495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.NET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190650" y="1497213"/>
            <a:ext cx="8762700" cy="1771500"/>
          </a:xfrm>
          <a:prstGeom prst="roundRect">
            <a:avLst>
              <a:gd fmla="val 16667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VAS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190650" y="861025"/>
            <a:ext cx="4326300" cy="506400"/>
          </a:xfrm>
          <a:prstGeom prst="roundRect">
            <a:avLst>
              <a:gd fmla="val 16667" name="adj"/>
            </a:avLst>
          </a:prstGeom>
          <a:solidFill>
            <a:srgbClr val="06FA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LongoMatch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1906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LongoMatch Desktop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24184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FF2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LongoMatch Mobile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46270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RiftAnalyst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68548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RA.DB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4627050" y="861025"/>
            <a:ext cx="4326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RiftAnalyst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3137800" y="3366100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Xamarin.Android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6084950" y="3366113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Xamarin.iOS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287" name="Google Shape;287;p34"/>
          <p:cNvGrpSpPr/>
          <p:nvPr/>
        </p:nvGrpSpPr>
        <p:grpSpPr>
          <a:xfrm>
            <a:off x="1699425" y="2004178"/>
            <a:ext cx="2328900" cy="1211552"/>
            <a:chOff x="1685550" y="1912750"/>
            <a:chExt cx="2328900" cy="1288200"/>
          </a:xfrm>
        </p:grpSpPr>
        <p:sp>
          <p:nvSpPr>
            <p:cNvPr id="288" name="Google Shape;288;p34"/>
            <p:cNvSpPr/>
            <p:nvPr/>
          </p:nvSpPr>
          <p:spPr>
            <a:xfrm>
              <a:off x="1685550" y="1912750"/>
              <a:ext cx="2328900" cy="12882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Multimedia Engine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176222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GStreamer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252097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Android Media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327972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AV Foundation</a:t>
              </a:r>
              <a:endParaRPr b="1" sz="600">
                <a:solidFill>
                  <a:srgbClr val="FFFFFF"/>
                </a:solidFill>
              </a:endParaRPr>
            </a:p>
          </p:txBody>
        </p:sp>
      </p:grpSp>
      <p:grpSp>
        <p:nvGrpSpPr>
          <p:cNvPr id="292" name="Google Shape;292;p34"/>
          <p:cNvGrpSpPr/>
          <p:nvPr/>
        </p:nvGrpSpPr>
        <p:grpSpPr>
          <a:xfrm>
            <a:off x="6550325" y="2004173"/>
            <a:ext cx="2328900" cy="1211552"/>
            <a:chOff x="1685550" y="1912750"/>
            <a:chExt cx="2328900" cy="1288200"/>
          </a:xfrm>
        </p:grpSpPr>
        <p:sp>
          <p:nvSpPr>
            <p:cNvPr id="293" name="Google Shape;293;p34"/>
            <p:cNvSpPr/>
            <p:nvPr/>
          </p:nvSpPr>
          <p:spPr>
            <a:xfrm>
              <a:off x="1685550" y="1912750"/>
              <a:ext cx="2328900" cy="12882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UI Engine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1735488" y="2525804"/>
              <a:ext cx="1080000" cy="506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GTK+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892300" y="2525804"/>
              <a:ext cx="10800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Xamarin.Forms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96" name="Google Shape;296;p34"/>
          <p:cNvGrpSpPr/>
          <p:nvPr/>
        </p:nvGrpSpPr>
        <p:grpSpPr>
          <a:xfrm>
            <a:off x="4124863" y="2004176"/>
            <a:ext cx="2328900" cy="1211552"/>
            <a:chOff x="4124863" y="2004176"/>
            <a:chExt cx="2328900" cy="1211552"/>
          </a:xfrm>
        </p:grpSpPr>
        <p:grpSp>
          <p:nvGrpSpPr>
            <p:cNvPr id="297" name="Google Shape;297;p34"/>
            <p:cNvGrpSpPr/>
            <p:nvPr/>
          </p:nvGrpSpPr>
          <p:grpSpPr>
            <a:xfrm>
              <a:off x="4124863" y="2004176"/>
              <a:ext cx="2328900" cy="1211552"/>
              <a:chOff x="1685550" y="1912750"/>
              <a:chExt cx="2328900" cy="1288200"/>
            </a:xfrm>
          </p:grpSpPr>
          <p:sp>
            <p:nvSpPr>
              <p:cNvPr id="298" name="Google Shape;298;p34"/>
              <p:cNvSpPr/>
              <p:nvPr/>
            </p:nvSpPr>
            <p:spPr>
              <a:xfrm>
                <a:off x="1685550" y="1912750"/>
                <a:ext cx="2328900" cy="1288200"/>
              </a:xfrm>
              <a:prstGeom prst="roundRect">
                <a:avLst>
                  <a:gd fmla="val 16667" name="adj"/>
                </a:avLst>
              </a:prstGeom>
              <a:solidFill>
                <a:srgbClr val="4A86E8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</a:rPr>
                  <a:t>2D Drawing Engine</a:t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1804638" y="2359692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Cairo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0" name="Google Shape;300;p34"/>
              <p:cNvSpPr/>
              <p:nvPr/>
            </p:nvSpPr>
            <p:spPr>
              <a:xfrm>
                <a:off x="2882863" y="2369209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22D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Android Graphics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1" name="Google Shape;301;p34"/>
              <p:cNvSpPr/>
              <p:nvPr/>
            </p:nvSpPr>
            <p:spPr>
              <a:xfrm>
                <a:off x="1804588" y="2794700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22D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Core Graphics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02" name="Google Shape;302;p34"/>
            <p:cNvSpPr/>
            <p:nvPr/>
          </p:nvSpPr>
          <p:spPr>
            <a:xfrm>
              <a:off x="5322175" y="2833588"/>
              <a:ext cx="1025100" cy="3531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Skia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sp>
        <p:nvSpPr>
          <p:cNvPr id="303" name="Google Shape;303;p34"/>
          <p:cNvSpPr/>
          <p:nvPr/>
        </p:nvSpPr>
        <p:spPr>
          <a:xfrm>
            <a:off x="329775" y="1668900"/>
            <a:ext cx="8454600" cy="289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Services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304" name="Google Shape;304;p34"/>
          <p:cNvGrpSpPr/>
          <p:nvPr/>
        </p:nvGrpSpPr>
        <p:grpSpPr>
          <a:xfrm>
            <a:off x="266375" y="2004240"/>
            <a:ext cx="1336500" cy="1211527"/>
            <a:chOff x="266375" y="2418425"/>
            <a:chExt cx="1336500" cy="696000"/>
          </a:xfrm>
        </p:grpSpPr>
        <p:sp>
          <p:nvSpPr>
            <p:cNvPr id="305" name="Google Shape;305;p34"/>
            <p:cNvSpPr/>
            <p:nvPr/>
          </p:nvSpPr>
          <p:spPr>
            <a:xfrm>
              <a:off x="266375" y="2418425"/>
              <a:ext cx="1336500" cy="6960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Database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325500" y="2739325"/>
              <a:ext cx="541800" cy="290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Couchbase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987125" y="2738275"/>
              <a:ext cx="567000" cy="290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Google Cloud Store</a:t>
              </a:r>
              <a:endParaRPr b="1" sz="6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/>
          <p:nvPr/>
        </p:nvSpPr>
        <p:spPr>
          <a:xfrm>
            <a:off x="19065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Mono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190650" y="33832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Xamarin.Mac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313780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.NET Framework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608495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.NET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190650" y="1497213"/>
            <a:ext cx="8762700" cy="1771500"/>
          </a:xfrm>
          <a:prstGeom prst="roundRect">
            <a:avLst>
              <a:gd fmla="val 16667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VAS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190650" y="861025"/>
            <a:ext cx="4326300" cy="506400"/>
          </a:xfrm>
          <a:prstGeom prst="roundRect">
            <a:avLst>
              <a:gd fmla="val 16667" name="adj"/>
            </a:avLst>
          </a:prstGeom>
          <a:solidFill>
            <a:srgbClr val="06FA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LongoMatch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1906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FF2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LongoMatch Desktop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24184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LongoMatch Mobile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46270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RiftAnalyst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68548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RA.DB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4627050" y="861025"/>
            <a:ext cx="4326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RiftAnalyst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3137800" y="3366100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Xamarin.Android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6084950" y="3366113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Xamarin.iOS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325" name="Google Shape;325;p35"/>
          <p:cNvGrpSpPr/>
          <p:nvPr/>
        </p:nvGrpSpPr>
        <p:grpSpPr>
          <a:xfrm>
            <a:off x="1699425" y="2004178"/>
            <a:ext cx="2328900" cy="1211552"/>
            <a:chOff x="1685550" y="1912750"/>
            <a:chExt cx="2328900" cy="1288200"/>
          </a:xfrm>
        </p:grpSpPr>
        <p:sp>
          <p:nvSpPr>
            <p:cNvPr id="326" name="Google Shape;326;p35"/>
            <p:cNvSpPr/>
            <p:nvPr/>
          </p:nvSpPr>
          <p:spPr>
            <a:xfrm>
              <a:off x="1685550" y="1912750"/>
              <a:ext cx="2328900" cy="12882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Multimedia Engine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76222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GStreamer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252097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Android Media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27972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AV Foundation</a:t>
              </a:r>
              <a:endParaRPr b="1" sz="600">
                <a:solidFill>
                  <a:srgbClr val="FFFFFF"/>
                </a:solidFill>
              </a:endParaRPr>
            </a:p>
          </p:txBody>
        </p:sp>
      </p:grpSp>
      <p:grpSp>
        <p:nvGrpSpPr>
          <p:cNvPr id="330" name="Google Shape;330;p35"/>
          <p:cNvGrpSpPr/>
          <p:nvPr/>
        </p:nvGrpSpPr>
        <p:grpSpPr>
          <a:xfrm>
            <a:off x="6550325" y="2004173"/>
            <a:ext cx="2328900" cy="1211552"/>
            <a:chOff x="1685550" y="1912750"/>
            <a:chExt cx="2328900" cy="1288200"/>
          </a:xfrm>
        </p:grpSpPr>
        <p:sp>
          <p:nvSpPr>
            <p:cNvPr id="331" name="Google Shape;331;p35"/>
            <p:cNvSpPr/>
            <p:nvPr/>
          </p:nvSpPr>
          <p:spPr>
            <a:xfrm>
              <a:off x="1685550" y="1912750"/>
              <a:ext cx="2328900" cy="12882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UI Engine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1735488" y="2525804"/>
              <a:ext cx="10800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GTK+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892300" y="2525804"/>
              <a:ext cx="1080000" cy="506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Xamarin.Forms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34" name="Google Shape;334;p35"/>
          <p:cNvGrpSpPr/>
          <p:nvPr/>
        </p:nvGrpSpPr>
        <p:grpSpPr>
          <a:xfrm>
            <a:off x="4124863" y="2004176"/>
            <a:ext cx="2328900" cy="1211552"/>
            <a:chOff x="4124863" y="2004176"/>
            <a:chExt cx="2328900" cy="1211552"/>
          </a:xfrm>
        </p:grpSpPr>
        <p:grpSp>
          <p:nvGrpSpPr>
            <p:cNvPr id="335" name="Google Shape;335;p35"/>
            <p:cNvGrpSpPr/>
            <p:nvPr/>
          </p:nvGrpSpPr>
          <p:grpSpPr>
            <a:xfrm>
              <a:off x="4124863" y="2004176"/>
              <a:ext cx="2328900" cy="1211552"/>
              <a:chOff x="1685550" y="1912750"/>
              <a:chExt cx="2328900" cy="1288200"/>
            </a:xfrm>
          </p:grpSpPr>
          <p:sp>
            <p:nvSpPr>
              <p:cNvPr id="336" name="Google Shape;336;p35"/>
              <p:cNvSpPr/>
              <p:nvPr/>
            </p:nvSpPr>
            <p:spPr>
              <a:xfrm>
                <a:off x="1685550" y="1912750"/>
                <a:ext cx="2328900" cy="1288200"/>
              </a:xfrm>
              <a:prstGeom prst="roundRect">
                <a:avLst>
                  <a:gd fmla="val 16667" name="adj"/>
                </a:avLst>
              </a:prstGeom>
              <a:solidFill>
                <a:srgbClr val="4A86E8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</a:rPr>
                  <a:t>2D Drawing Engine</a:t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7" name="Google Shape;337;p35"/>
              <p:cNvSpPr/>
              <p:nvPr/>
            </p:nvSpPr>
            <p:spPr>
              <a:xfrm>
                <a:off x="1804638" y="2359692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22D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Cairo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8" name="Google Shape;338;p35"/>
              <p:cNvSpPr/>
              <p:nvPr/>
            </p:nvSpPr>
            <p:spPr>
              <a:xfrm>
                <a:off x="2882863" y="2369209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Android Graphics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9" name="Google Shape;339;p35"/>
              <p:cNvSpPr/>
              <p:nvPr/>
            </p:nvSpPr>
            <p:spPr>
              <a:xfrm>
                <a:off x="1804588" y="2794700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Core Graphics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40" name="Google Shape;340;p35"/>
            <p:cNvSpPr/>
            <p:nvPr/>
          </p:nvSpPr>
          <p:spPr>
            <a:xfrm>
              <a:off x="5322175" y="2833588"/>
              <a:ext cx="1025100" cy="3531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Skia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41" name="Google Shape;341;p35"/>
          <p:cNvGrpSpPr/>
          <p:nvPr/>
        </p:nvGrpSpPr>
        <p:grpSpPr>
          <a:xfrm>
            <a:off x="266375" y="2004240"/>
            <a:ext cx="1336500" cy="1211527"/>
            <a:chOff x="266375" y="2418425"/>
            <a:chExt cx="1336500" cy="696000"/>
          </a:xfrm>
        </p:grpSpPr>
        <p:sp>
          <p:nvSpPr>
            <p:cNvPr id="342" name="Google Shape;342;p35"/>
            <p:cNvSpPr/>
            <p:nvPr/>
          </p:nvSpPr>
          <p:spPr>
            <a:xfrm>
              <a:off x="266375" y="2418425"/>
              <a:ext cx="1336500" cy="6960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Database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25500" y="2739325"/>
              <a:ext cx="541800" cy="290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Couchbase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987125" y="2738275"/>
              <a:ext cx="567000" cy="290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Google Cloud Store</a:t>
              </a:r>
              <a:endParaRPr b="1" sz="600">
                <a:solidFill>
                  <a:srgbClr val="FFFFFF"/>
                </a:solidFill>
              </a:endParaRPr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329775" y="1668900"/>
            <a:ext cx="8454600" cy="289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Services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/>
          <p:nvPr/>
        </p:nvSpPr>
        <p:spPr>
          <a:xfrm>
            <a:off x="19065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Mono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190650" y="33832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Xamarin.Mac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2" name="Google Shape;352;p36"/>
          <p:cNvSpPr/>
          <p:nvPr/>
        </p:nvSpPr>
        <p:spPr>
          <a:xfrm>
            <a:off x="313780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.NET Framework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53" name="Google Shape;353;p36"/>
          <p:cNvSpPr/>
          <p:nvPr/>
        </p:nvSpPr>
        <p:spPr>
          <a:xfrm>
            <a:off x="608495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.NET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54" name="Google Shape;354;p36"/>
          <p:cNvSpPr/>
          <p:nvPr/>
        </p:nvSpPr>
        <p:spPr>
          <a:xfrm>
            <a:off x="190650" y="1497213"/>
            <a:ext cx="8762700" cy="1771500"/>
          </a:xfrm>
          <a:prstGeom prst="roundRect">
            <a:avLst>
              <a:gd fmla="val 16667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VAS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55" name="Google Shape;355;p36"/>
          <p:cNvSpPr/>
          <p:nvPr/>
        </p:nvSpPr>
        <p:spPr>
          <a:xfrm>
            <a:off x="190650" y="861025"/>
            <a:ext cx="4326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LongoMatch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56" name="Google Shape;356;p36"/>
          <p:cNvSpPr/>
          <p:nvPr/>
        </p:nvSpPr>
        <p:spPr>
          <a:xfrm>
            <a:off x="1906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LongoMatch Desktop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57" name="Google Shape;357;p36"/>
          <p:cNvSpPr/>
          <p:nvPr/>
        </p:nvSpPr>
        <p:spPr>
          <a:xfrm>
            <a:off x="24184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LongoMatch Mobile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58" name="Google Shape;358;p36"/>
          <p:cNvSpPr/>
          <p:nvPr/>
        </p:nvSpPr>
        <p:spPr>
          <a:xfrm>
            <a:off x="46270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RiftAnalyst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59" name="Google Shape;359;p36"/>
          <p:cNvSpPr/>
          <p:nvPr/>
        </p:nvSpPr>
        <p:spPr>
          <a:xfrm>
            <a:off x="68548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RA.DB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60" name="Google Shape;360;p36"/>
          <p:cNvSpPr/>
          <p:nvPr/>
        </p:nvSpPr>
        <p:spPr>
          <a:xfrm>
            <a:off x="4627050" y="861025"/>
            <a:ext cx="4326300" cy="506400"/>
          </a:xfrm>
          <a:prstGeom prst="roundRect">
            <a:avLst>
              <a:gd fmla="val 16667" name="adj"/>
            </a:avLst>
          </a:prstGeom>
          <a:solidFill>
            <a:srgbClr val="06FA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RiftAnalyst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61" name="Google Shape;361;p36"/>
          <p:cNvSpPr/>
          <p:nvPr/>
        </p:nvSpPr>
        <p:spPr>
          <a:xfrm>
            <a:off x="3137800" y="3366100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Xamarin.Android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2" name="Google Shape;362;p36"/>
          <p:cNvSpPr/>
          <p:nvPr/>
        </p:nvSpPr>
        <p:spPr>
          <a:xfrm>
            <a:off x="6084950" y="3366113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Xamarin.iOS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363" name="Google Shape;363;p36"/>
          <p:cNvGrpSpPr/>
          <p:nvPr/>
        </p:nvGrpSpPr>
        <p:grpSpPr>
          <a:xfrm>
            <a:off x="1699425" y="2004178"/>
            <a:ext cx="2328900" cy="1211552"/>
            <a:chOff x="1685550" y="1912750"/>
            <a:chExt cx="2328900" cy="1288200"/>
          </a:xfrm>
        </p:grpSpPr>
        <p:sp>
          <p:nvSpPr>
            <p:cNvPr id="364" name="Google Shape;364;p36"/>
            <p:cNvSpPr/>
            <p:nvPr/>
          </p:nvSpPr>
          <p:spPr>
            <a:xfrm>
              <a:off x="1685550" y="1912750"/>
              <a:ext cx="2328900" cy="1288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Multimedia Engine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176222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GStreamer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252097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Android Media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327972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AV Foundation</a:t>
              </a:r>
              <a:endParaRPr b="1" sz="600">
                <a:solidFill>
                  <a:srgbClr val="FFFFFF"/>
                </a:solidFill>
              </a:endParaRPr>
            </a:p>
          </p:txBody>
        </p:sp>
      </p:grpSp>
      <p:grpSp>
        <p:nvGrpSpPr>
          <p:cNvPr id="368" name="Google Shape;368;p36"/>
          <p:cNvGrpSpPr/>
          <p:nvPr/>
        </p:nvGrpSpPr>
        <p:grpSpPr>
          <a:xfrm>
            <a:off x="6550325" y="2004173"/>
            <a:ext cx="2328900" cy="1211552"/>
            <a:chOff x="1685550" y="1912750"/>
            <a:chExt cx="2328900" cy="1288200"/>
          </a:xfrm>
        </p:grpSpPr>
        <p:sp>
          <p:nvSpPr>
            <p:cNvPr id="369" name="Google Shape;369;p36"/>
            <p:cNvSpPr/>
            <p:nvPr/>
          </p:nvSpPr>
          <p:spPr>
            <a:xfrm>
              <a:off x="1685550" y="1912750"/>
              <a:ext cx="2328900" cy="1288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UI Engine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735488" y="2525804"/>
              <a:ext cx="1080000" cy="506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GTK+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2892300" y="2525804"/>
              <a:ext cx="1080000" cy="506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Xamarin.Forms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72" name="Google Shape;372;p36"/>
          <p:cNvGrpSpPr/>
          <p:nvPr/>
        </p:nvGrpSpPr>
        <p:grpSpPr>
          <a:xfrm>
            <a:off x="4124863" y="2004176"/>
            <a:ext cx="2328900" cy="1211552"/>
            <a:chOff x="4124863" y="2004176"/>
            <a:chExt cx="2328900" cy="1211552"/>
          </a:xfrm>
        </p:grpSpPr>
        <p:grpSp>
          <p:nvGrpSpPr>
            <p:cNvPr id="373" name="Google Shape;373;p36"/>
            <p:cNvGrpSpPr/>
            <p:nvPr/>
          </p:nvGrpSpPr>
          <p:grpSpPr>
            <a:xfrm>
              <a:off x="4124863" y="2004176"/>
              <a:ext cx="2328900" cy="1211552"/>
              <a:chOff x="1685550" y="1912750"/>
              <a:chExt cx="2328900" cy="1288200"/>
            </a:xfrm>
          </p:grpSpPr>
          <p:sp>
            <p:nvSpPr>
              <p:cNvPr id="374" name="Google Shape;374;p36"/>
              <p:cNvSpPr/>
              <p:nvPr/>
            </p:nvSpPr>
            <p:spPr>
              <a:xfrm>
                <a:off x="1685550" y="1912750"/>
                <a:ext cx="2328900" cy="1288200"/>
              </a:xfrm>
              <a:prstGeom prst="roundRect">
                <a:avLst>
                  <a:gd fmla="val 16667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</a:rPr>
                  <a:t>2D Drawing Engine</a:t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1804638" y="2359692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Cairo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2882863" y="2369209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Android Graphics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1804588" y="2794700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Core Graphics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8" name="Google Shape;378;p36"/>
            <p:cNvSpPr/>
            <p:nvPr/>
          </p:nvSpPr>
          <p:spPr>
            <a:xfrm>
              <a:off x="5322175" y="2833588"/>
              <a:ext cx="1025100" cy="3531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Skia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79" name="Google Shape;379;p36"/>
          <p:cNvGrpSpPr/>
          <p:nvPr/>
        </p:nvGrpSpPr>
        <p:grpSpPr>
          <a:xfrm>
            <a:off x="266375" y="2007850"/>
            <a:ext cx="1336500" cy="1211527"/>
            <a:chOff x="266375" y="2418425"/>
            <a:chExt cx="1336500" cy="696000"/>
          </a:xfrm>
        </p:grpSpPr>
        <p:sp>
          <p:nvSpPr>
            <p:cNvPr id="380" name="Google Shape;380;p36"/>
            <p:cNvSpPr/>
            <p:nvPr/>
          </p:nvSpPr>
          <p:spPr>
            <a:xfrm>
              <a:off x="266375" y="2418425"/>
              <a:ext cx="1336500" cy="6960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Database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325500" y="2739325"/>
              <a:ext cx="541800" cy="2904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Couchbase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987125" y="2738275"/>
              <a:ext cx="567000" cy="290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Google Cloud Store</a:t>
              </a:r>
              <a:endParaRPr b="1" sz="600">
                <a:solidFill>
                  <a:srgbClr val="FFFFFF"/>
                </a:solidFill>
              </a:endParaRPr>
            </a:p>
          </p:txBody>
        </p:sp>
      </p:grpSp>
      <p:sp>
        <p:nvSpPr>
          <p:cNvPr id="383" name="Google Shape;383;p36"/>
          <p:cNvSpPr/>
          <p:nvPr/>
        </p:nvSpPr>
        <p:spPr>
          <a:xfrm>
            <a:off x="329775" y="1668900"/>
            <a:ext cx="8454600" cy="289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Services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Quiz: </a:t>
            </a:r>
            <a:r>
              <a:rPr lang="en" sz="1400">
                <a:solidFill>
                  <a:schemeClr val="dk1"/>
                </a:solidFill>
              </a:rPr>
              <a:t>What tech is being used, Xamarin.Forms, Gtk+, HTML5 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7"/>
          <p:cNvSpPr txBox="1"/>
          <p:nvPr/>
        </p:nvSpPr>
        <p:spPr>
          <a:xfrm>
            <a:off x="361850" y="731225"/>
            <a:ext cx="8470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50" y="799000"/>
            <a:ext cx="3466872" cy="19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674" y="799000"/>
            <a:ext cx="3662679" cy="19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225" y="2820850"/>
            <a:ext cx="2983551" cy="167754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 txBox="1"/>
          <p:nvPr/>
        </p:nvSpPr>
        <p:spPr>
          <a:xfrm>
            <a:off x="655825" y="1085525"/>
            <a:ext cx="26760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GTK+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5663013" y="1085525"/>
            <a:ext cx="26760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Xamarin.Forms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3234000" y="3054675"/>
            <a:ext cx="26760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HTML5 Vue.js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Engine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Backends</a:t>
            </a:r>
            <a:endParaRPr/>
          </a:p>
        </p:txBody>
      </p:sp>
      <p:sp>
        <p:nvSpPr>
          <p:cNvPr id="406" name="Google Shape;40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Android: Xamarin.Forms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iOS: Xamarin.Forms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macOS: Gtk+, Xamarin.Forms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Windows: Gtk+, Xamarin.Forms</a:t>
            </a:r>
            <a:endParaRPr/>
          </a:p>
        </p:txBody>
      </p:sp>
      <p:grpSp>
        <p:nvGrpSpPr>
          <p:cNvPr id="407" name="Google Shape;407;p39"/>
          <p:cNvGrpSpPr/>
          <p:nvPr/>
        </p:nvGrpSpPr>
        <p:grpSpPr>
          <a:xfrm>
            <a:off x="5337775" y="1152473"/>
            <a:ext cx="2328900" cy="1211552"/>
            <a:chOff x="1685550" y="2056025"/>
            <a:chExt cx="2328900" cy="1288200"/>
          </a:xfrm>
        </p:grpSpPr>
        <p:sp>
          <p:nvSpPr>
            <p:cNvPr id="408" name="Google Shape;408;p39"/>
            <p:cNvSpPr/>
            <p:nvPr/>
          </p:nvSpPr>
          <p:spPr>
            <a:xfrm>
              <a:off x="1685550" y="2056025"/>
              <a:ext cx="2328900" cy="12882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UI Engine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1735488" y="2525804"/>
              <a:ext cx="10800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GTK+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2892300" y="2525804"/>
              <a:ext cx="10800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Xamarin.Forms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Abstractions: IUIToolkit</a:t>
            </a:r>
            <a:endParaRPr/>
          </a:p>
        </p:txBody>
      </p:sp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IUIToolkit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IMainWindow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MainWindow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get;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FullScreen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Invoke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EventHandler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handler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Invoke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&gt;&gt;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handler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FindView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IViewModel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InitTrayIcon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appImage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Present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Iconify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(bool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iconify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EnableNavigations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(bool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enabled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Abstractions: IDialogs</a:t>
            </a:r>
            <a:endParaRPr/>
          </a:p>
        </p:txBody>
      </p:sp>
      <p:sp>
        <p:nvSpPr>
          <p:cNvPr id="422" name="Google Shape;422;p4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IDialogs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Messages */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InfoMessage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parent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WarningMessage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parent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ErrorMessage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parent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 Files/Folders IO */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SaveFile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title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defaultName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defaultFolder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filterName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extensionFilter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OpenFile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title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defaultName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defaultFolder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filterName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null,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extensionFilter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null);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PickFrom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IEnumerable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collection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IViewModel</a:t>
            </a: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[.........]</a:t>
            </a:r>
            <a:br>
              <a:rPr lang="en" sz="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Abstractions: INavigation</a:t>
            </a:r>
            <a:endParaRPr/>
          </a:p>
        </p:txBody>
      </p:sp>
      <p:sp>
        <p:nvSpPr>
          <p:cNvPr id="428" name="Google Shape;428;p42"/>
          <p:cNvSpPr txBox="1"/>
          <p:nvPr>
            <p:ph idx="1" type="body"/>
          </p:nvPr>
        </p:nvSpPr>
        <p:spPr>
          <a:xfrm>
            <a:off x="311700" y="888650"/>
            <a:ext cx="3060300" cy="35544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INavigation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&lt;bool&gt;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Push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IPa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nel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panel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&lt;bool&gt;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Pop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IPa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nel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newPanel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PushModal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IPa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nel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panel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IPa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nel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parent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PopModal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IPa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nel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panel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F925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2"/>
          <p:cNvSpPr txBox="1"/>
          <p:nvPr/>
        </p:nvSpPr>
        <p:spPr>
          <a:xfrm>
            <a:off x="3762250" y="888725"/>
            <a:ext cx="5070000" cy="35544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Push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IPa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nel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panel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Navigation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PushAsync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panel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Page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Pop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IPanel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panel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Navigation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PopAsync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PushModal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IPanel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panel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IPanel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parent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Navigation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PushModalAsync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panel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Page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virtual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PopModal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IPanel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panel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Navigation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PopModalAsync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>
            <p:ph type="title"/>
          </p:nvPr>
        </p:nvSpPr>
        <p:spPr>
          <a:xfrm>
            <a:off x="311700" y="931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 Engine</a:t>
            </a:r>
            <a:endParaRPr/>
          </a:p>
        </p:txBody>
      </p:sp>
      <p:pic>
        <p:nvPicPr>
          <p:cNvPr descr="I Don't Know What I'm Doing i dont know what im doing HOUSE,TECHNO,DJ,FUNNYgif GIF" id="435" name="Google Shape;4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0" y="1985775"/>
            <a:ext cx="2794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400" y="2138175"/>
            <a:ext cx="9525" cy="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42" name="Google Shape;44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IVideoPlayer: Multimedia player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IVideoEditor: non-linear video edition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ICapturer: live video recorder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IDiscoverer: multimedia discoverer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IFramesCapturer: takes screenshots from a video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IRemuxer: remuxes video files a video file</a:t>
            </a:r>
            <a:endParaRPr/>
          </a:p>
        </p:txBody>
      </p:sp>
      <p:grpSp>
        <p:nvGrpSpPr>
          <p:cNvPr id="443" name="Google Shape;443;p44"/>
          <p:cNvGrpSpPr/>
          <p:nvPr/>
        </p:nvGrpSpPr>
        <p:grpSpPr>
          <a:xfrm>
            <a:off x="5928425" y="1017728"/>
            <a:ext cx="2328900" cy="1211552"/>
            <a:chOff x="1685550" y="1912750"/>
            <a:chExt cx="2328900" cy="1288200"/>
          </a:xfrm>
        </p:grpSpPr>
        <p:sp>
          <p:nvSpPr>
            <p:cNvPr id="444" name="Google Shape;444;p44"/>
            <p:cNvSpPr/>
            <p:nvPr/>
          </p:nvSpPr>
          <p:spPr>
            <a:xfrm>
              <a:off x="1685550" y="1912750"/>
              <a:ext cx="2328900" cy="12882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Multimedia Engine</a:t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176222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GStreamer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252097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Android Media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3279725" y="2525800"/>
              <a:ext cx="656100" cy="5064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AV Foundation</a:t>
              </a:r>
              <a:endParaRPr b="1" sz="6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1796300" y="445025"/>
            <a:ext cx="70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Andoni Morales Alastruey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@ylatuya</a:t>
            </a:r>
            <a:endParaRPr sz="1800"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533475"/>
            <a:ext cx="8520600" cy="29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LongoMatch founder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Open source contributor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GStreamer: Adaptive Streaming, audio/video codecs, muxers, Windows, macOS, Android and iOS ports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Author of Cerbero: cross-platform build system </a:t>
            </a:r>
            <a:r>
              <a:rPr lang="en" sz="1000"/>
              <a:t>aggregator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for the GStreamer project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Flumotion: distributed media streaming server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XAMLator: Live previewer with Hot Reload for Xamarin.Forms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Other: Mono, Xamarin.Forms, GCC, MinGW, WebKit, GLib, libvpx, libffi, Gtk+, …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Currently working in Fluendo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Former professional field hockey player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9075"/>
            <a:ext cx="1426100" cy="14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Backends</a:t>
            </a:r>
            <a:endParaRPr/>
          </a:p>
        </p:txBody>
      </p:sp>
      <p:sp>
        <p:nvSpPr>
          <p:cNvPr id="453" name="Google Shape;45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GStreamer: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Windows, macOS, 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 Foundation: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Media Codec API: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Android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GStreamer a good choice nowadays?</a:t>
            </a:r>
            <a:endParaRPr/>
          </a:p>
        </p:txBody>
      </p:sp>
      <p:sp>
        <p:nvSpPr>
          <p:cNvPr id="459" name="Google Shape;45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mature on Windows, Linux, macOS and iOS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not very mature in Android yet, but it’s getting better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very flexible, but has a high entry barrier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hard to package and distribute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Android and iOS we ended up doing per-platform implementations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"/>
          <p:cNvSpPr txBox="1"/>
          <p:nvPr>
            <p:ph type="title"/>
          </p:nvPr>
        </p:nvSpPr>
        <p:spPr>
          <a:xfrm>
            <a:off x="311700" y="1007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Drawing Engine</a:t>
            </a:r>
            <a:endParaRPr/>
          </a:p>
        </p:txBody>
      </p:sp>
      <p:pic>
        <p:nvPicPr>
          <p:cNvPr descr="&quot;I PAINT YOU PAINT I PAINT THEN YOU PAINT.&quot; PINK PANTHER PINK CARTOON trending GIF" id="465" name="Google Shape;4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375" y="1895875"/>
            <a:ext cx="3939250" cy="21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300" y="4117575"/>
            <a:ext cx="9525" cy="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views need custom rendering?</a:t>
            </a:r>
            <a:endParaRPr/>
          </a:p>
        </p:txBody>
      </p:sp>
      <p:pic>
        <p:nvPicPr>
          <p:cNvPr id="472" name="Google Shape;4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1105075"/>
            <a:ext cx="1724675" cy="16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3011" y="1105075"/>
            <a:ext cx="4031362" cy="16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24" y="1105074"/>
            <a:ext cx="2524775" cy="161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portstechie.net/wp-content/uploads/2015/05/Longo_drawing-1-soccer.jpg" id="475" name="Google Shape;4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4825" y="2811950"/>
            <a:ext cx="3202441" cy="16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1973" y="2811950"/>
            <a:ext cx="3083215" cy="161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Backends</a:t>
            </a:r>
            <a:endParaRPr/>
          </a:p>
        </p:txBody>
      </p:sp>
      <p:sp>
        <p:nvSpPr>
          <p:cNvPr id="482" name="Google Shape;48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Cairo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Windows, macOS, Linux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Char char="●"/>
            </a:pPr>
            <a:r>
              <a:rPr lang="en"/>
              <a:t>Core Graphics: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Char char="○"/>
            </a:pPr>
            <a:r>
              <a:rPr lang="en"/>
              <a:t>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Canvas: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Android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Windows, macOS, iOS, Android, Linux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Still not pixel-perfect with Cairo, has issues with CJK fonts</a:t>
            </a:r>
            <a:endParaRPr/>
          </a:p>
        </p:txBody>
      </p:sp>
      <p:grpSp>
        <p:nvGrpSpPr>
          <p:cNvPr id="483" name="Google Shape;483;p49"/>
          <p:cNvGrpSpPr/>
          <p:nvPr/>
        </p:nvGrpSpPr>
        <p:grpSpPr>
          <a:xfrm>
            <a:off x="5421463" y="722676"/>
            <a:ext cx="2328900" cy="1211552"/>
            <a:chOff x="4124863" y="2004176"/>
            <a:chExt cx="2328900" cy="1211552"/>
          </a:xfrm>
        </p:grpSpPr>
        <p:grpSp>
          <p:nvGrpSpPr>
            <p:cNvPr id="484" name="Google Shape;484;p49"/>
            <p:cNvGrpSpPr/>
            <p:nvPr/>
          </p:nvGrpSpPr>
          <p:grpSpPr>
            <a:xfrm>
              <a:off x="4124863" y="2004176"/>
              <a:ext cx="2328900" cy="1211552"/>
              <a:chOff x="1685550" y="1912750"/>
              <a:chExt cx="2328900" cy="1288200"/>
            </a:xfrm>
          </p:grpSpPr>
          <p:sp>
            <p:nvSpPr>
              <p:cNvPr id="485" name="Google Shape;485;p49"/>
              <p:cNvSpPr/>
              <p:nvPr/>
            </p:nvSpPr>
            <p:spPr>
              <a:xfrm>
                <a:off x="1685550" y="1912750"/>
                <a:ext cx="2328900" cy="1288200"/>
              </a:xfrm>
              <a:prstGeom prst="roundRect">
                <a:avLst>
                  <a:gd fmla="val 16667" name="adj"/>
                </a:avLst>
              </a:prstGeom>
              <a:solidFill>
                <a:srgbClr val="4A86E8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</a:rPr>
                  <a:t>2D Drawing Engine</a:t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6" name="Google Shape;486;p49"/>
              <p:cNvSpPr/>
              <p:nvPr/>
            </p:nvSpPr>
            <p:spPr>
              <a:xfrm>
                <a:off x="1804638" y="2359692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22D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Cairo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7" name="Google Shape;487;p49"/>
              <p:cNvSpPr/>
              <p:nvPr/>
            </p:nvSpPr>
            <p:spPr>
              <a:xfrm>
                <a:off x="2882863" y="2369209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22D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Android Graphics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8" name="Google Shape;488;p49"/>
              <p:cNvSpPr/>
              <p:nvPr/>
            </p:nvSpPr>
            <p:spPr>
              <a:xfrm>
                <a:off x="1804588" y="2794700"/>
                <a:ext cx="1025100" cy="375300"/>
              </a:xfrm>
              <a:prstGeom prst="roundRect">
                <a:avLst>
                  <a:gd fmla="val 16667" name="adj"/>
                </a:avLst>
              </a:prstGeom>
              <a:solidFill>
                <a:srgbClr val="22D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FFFFFF"/>
                    </a:solidFill>
                  </a:rPr>
                  <a:t>Core Graphics</a:t>
                </a:r>
                <a:endParaRPr b="1" sz="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89" name="Google Shape;489;p49"/>
            <p:cNvSpPr/>
            <p:nvPr/>
          </p:nvSpPr>
          <p:spPr>
            <a:xfrm>
              <a:off x="5322175" y="2833588"/>
              <a:ext cx="1025100" cy="353100"/>
            </a:xfrm>
            <a:prstGeom prst="roundRect">
              <a:avLst>
                <a:gd fmla="val 16667" name="adj"/>
              </a:avLst>
            </a:prstGeom>
            <a:solidFill>
              <a:srgbClr val="22D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</a:rPr>
                <a:t>Skia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 is fun and easier than you think!</a:t>
            </a:r>
            <a:endParaRPr/>
          </a:p>
        </p:txBody>
      </p:sp>
      <p:sp>
        <p:nvSpPr>
          <p:cNvPr id="495" name="Google Shape;495;p5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only need 3 abstractions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n"/>
              <a:t>IBitmap</a:t>
            </a:r>
            <a:r>
              <a:rPr lang="en"/>
              <a:t>: a buffer that holds the pixels (SKBitmap)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n"/>
              <a:t>IDrawingView</a:t>
            </a:r>
            <a:r>
              <a:rPr lang="en"/>
              <a:t>: a view that presents the </a:t>
            </a:r>
            <a:r>
              <a:rPr i="1" lang="en"/>
              <a:t>IBitmap</a:t>
            </a:r>
            <a:r>
              <a:rPr b="1" lang="en"/>
              <a:t> </a:t>
            </a:r>
            <a:r>
              <a:rPr lang="en"/>
              <a:t>and sends redraw events (SKCanvasView)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n"/>
              <a:t>ICanvas</a:t>
            </a:r>
            <a:r>
              <a:rPr lang="en"/>
              <a:t>: host the draw </a:t>
            </a:r>
            <a:r>
              <a:rPr lang="en"/>
              <a:t>calls to the </a:t>
            </a:r>
            <a:r>
              <a:rPr i="1" lang="en"/>
              <a:t>IBitmap</a:t>
            </a:r>
            <a:r>
              <a:rPr lang="en"/>
              <a:t>. You can do magic</a:t>
            </a:r>
            <a:r>
              <a:rPr b="1" lang="en"/>
              <a:t> </a:t>
            </a:r>
            <a:r>
              <a:rPr lang="en"/>
              <a:t>with just a few primitives (SKCanvas)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i="1" lang="en" sz="1200"/>
              <a:t>ICanvas.DrawLine</a:t>
            </a:r>
            <a:endParaRPr i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i="1" lang="en" sz="1200"/>
              <a:t>ICanvas.DrawRectangle</a:t>
            </a:r>
            <a:endParaRPr i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i="1" lang="en" sz="1200"/>
              <a:t>ICanvas.DrawCircle</a:t>
            </a:r>
            <a:endParaRPr i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i="1" lang="en" sz="1200"/>
              <a:t>ICanvas.DrawImage</a:t>
            </a:r>
            <a:endParaRPr i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i="1" lang="en" sz="1200"/>
              <a:t>ICanvas.DrawText</a:t>
            </a:r>
            <a:endParaRPr i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…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canvas API to hold the state of elements and allow resizing, moving, interacting with elements.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renderers Xamarin.Forms</a:t>
            </a:r>
            <a:endParaRPr/>
          </a:p>
        </p:txBody>
      </p:sp>
      <p:sp>
        <p:nvSpPr>
          <p:cNvPr id="501" name="Google Shape;50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CoolButton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SVG images: it reduces size and build times a lot, really! (specially in Android)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 shapes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Animations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CoolImage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SVG support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Several fit modes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Aspect Fit: keeps the DAR in the designated area adding black borders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Aspect Fill: keeps DAR filling the </a:t>
            </a:r>
            <a:r>
              <a:rPr lang="en"/>
              <a:t>designated area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Keep: expands the view to render the image with its original size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Fill: fills the designated area without respecting DAR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descr="building, buildings, falling, over, building falling over, cool, Moscow, blow GIF" id="507" name="Google Shape;5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000" y="2245175"/>
            <a:ext cx="20320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175" y="3861250"/>
            <a:ext cx="9525" cy="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"/>
          <p:cNvSpPr txBox="1"/>
          <p:nvPr>
            <p:ph type="title"/>
          </p:nvPr>
        </p:nvSpPr>
        <p:spPr>
          <a:xfrm>
            <a:off x="311700" y="564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MVVM+S Framework</a:t>
            </a:r>
            <a:endParaRPr/>
          </a:p>
        </p:txBody>
      </p:sp>
      <p:pic>
        <p:nvPicPr>
          <p:cNvPr id="514" name="Google Shape;5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405825"/>
            <a:ext cx="47625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MVVM... +S?</a:t>
            </a:r>
            <a:endParaRPr/>
          </a:p>
        </p:txBody>
      </p:sp>
      <p:sp>
        <p:nvSpPr>
          <p:cNvPr id="520" name="Google Shape;52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Separate UI from everything else.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Reuse core logic in all platforms and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make our own framework.</a:t>
            </a:r>
            <a:br>
              <a:rPr lang="en"/>
            </a:br>
            <a:r>
              <a:rPr lang="en"/>
              <a:t>It’s just splitting up Views and Models into ViewModels… how hard can it be?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350" y="2539222"/>
            <a:ext cx="3574400" cy="18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1796300" y="445025"/>
            <a:ext cx="70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Víctor Guzmán Pedrajas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120725"/>
            <a:ext cx="1080975" cy="12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1533475"/>
            <a:ext cx="8520600" cy="29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/>
              <a:t>LongoMatch &amp; RiftGG d</a:t>
            </a:r>
            <a:r>
              <a:rPr lang="en" sz="1400"/>
              <a:t>eveloper &amp; scrum master</a:t>
            </a:r>
            <a:r>
              <a:rPr lang="en" sz="1400"/>
              <a:t> for about 3 years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 source contributor wannabe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</a:t>
            </a:r>
            <a:r>
              <a:rPr lang="en" sz="1400"/>
              <a:t>lways wanting to contribute, but never getting started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Currently working in Fluendo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/>
              <a:t>Brazilian Jiu-Jitsu amateur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Board game lover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Commands and Services</a:t>
            </a:r>
            <a:endParaRPr/>
          </a:p>
        </p:txBody>
      </p:sp>
      <p:sp>
        <p:nvSpPr>
          <p:cNvPr id="527" name="Google Shape;527;p55"/>
          <p:cNvSpPr txBox="1"/>
          <p:nvPr>
            <p:ph idx="1" type="body"/>
          </p:nvPr>
        </p:nvSpPr>
        <p:spPr>
          <a:xfrm>
            <a:off x="311700" y="1152475"/>
            <a:ext cx="8520600" cy="32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 is good, but we like our ViewModels dumb.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Commands</a:t>
            </a:r>
            <a:br>
              <a:rPr lang="en"/>
            </a:br>
            <a:r>
              <a:rPr lang="en" sz="1400"/>
              <a:t>Available interface in a ViewModel</a:t>
            </a:r>
            <a:br>
              <a:rPr lang="en" sz="1400"/>
            </a:br>
            <a:r>
              <a:rPr lang="en" sz="1400"/>
              <a:t>The command action is set from the outside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21" y="1530121"/>
            <a:ext cx="3891275" cy="26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5"/>
          <p:cNvSpPr txBox="1"/>
          <p:nvPr/>
        </p:nvSpPr>
        <p:spPr>
          <a:xfrm>
            <a:off x="633075" y="2919175"/>
            <a:ext cx="4137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ViewModel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ReplaceMediaFileCommand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SetCallback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Replace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Replace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(){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Get&lt;IMediaFileService&gt;()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Replace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ViewModel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FileSet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Commands and Services</a:t>
            </a:r>
            <a:endParaRPr/>
          </a:p>
        </p:txBody>
      </p:sp>
      <p:sp>
        <p:nvSpPr>
          <p:cNvPr id="535" name="Google Shape;535;p56"/>
          <p:cNvSpPr txBox="1"/>
          <p:nvPr>
            <p:ph idx="1" type="body"/>
          </p:nvPr>
        </p:nvSpPr>
        <p:spPr>
          <a:xfrm>
            <a:off x="311700" y="1152475"/>
            <a:ext cx="8520600" cy="32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 is good, but we need our reusable logic.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</a:t>
            </a:r>
            <a:br>
              <a:rPr lang="en"/>
            </a:br>
            <a:r>
              <a:rPr lang="en" sz="1400"/>
              <a:t>Implementation of a Command’s interface.</a:t>
            </a:r>
            <a:br>
              <a:rPr lang="en" sz="1400"/>
            </a:br>
            <a:r>
              <a:rPr lang="en" sz="1400"/>
              <a:t>Can be shared between VMs</a:t>
            </a:r>
            <a:endParaRPr sz="1400"/>
          </a:p>
        </p:txBody>
      </p:sp>
      <p:pic>
        <p:nvPicPr>
          <p:cNvPr id="536" name="Google Shape;5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21" y="1530121"/>
            <a:ext cx="3891275" cy="26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ViewModels for </a:t>
            </a:r>
            <a:r>
              <a:rPr lang="en"/>
              <a:t>Collections</a:t>
            </a:r>
            <a:endParaRPr/>
          </a:p>
        </p:txBody>
      </p:sp>
      <p:sp>
        <p:nvSpPr>
          <p:cNvPr id="542" name="Google Shape;542;p57"/>
          <p:cNvSpPr txBox="1"/>
          <p:nvPr>
            <p:ph idx="1" type="body"/>
          </p:nvPr>
        </p:nvSpPr>
        <p:spPr>
          <a:xfrm>
            <a:off x="311700" y="1172625"/>
            <a:ext cx="85206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CollectionViewModel</a:t>
            </a:r>
            <a:endParaRPr/>
          </a:p>
        </p:txBody>
      </p:sp>
      <p:pic>
        <p:nvPicPr>
          <p:cNvPr id="543" name="Google Shape;5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5161675" y="1017725"/>
            <a:ext cx="3055575" cy="16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5954">
            <a:off x="3000675" y="1789900"/>
            <a:ext cx="3222949" cy="20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2314">
            <a:off x="4973250" y="1929525"/>
            <a:ext cx="3581550" cy="21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7"/>
          <p:cNvSpPr txBox="1"/>
          <p:nvPr>
            <p:ph idx="1" type="body"/>
          </p:nvPr>
        </p:nvSpPr>
        <p:spPr>
          <a:xfrm>
            <a:off x="311700" y="1595913"/>
            <a:ext cx="85206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NestedViewModel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7"/>
          <p:cNvSpPr txBox="1"/>
          <p:nvPr>
            <p:ph idx="1" type="body"/>
          </p:nvPr>
        </p:nvSpPr>
        <p:spPr>
          <a:xfrm>
            <a:off x="311700" y="2039350"/>
            <a:ext cx="85206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NestedSubViewModel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750" y="2482775"/>
            <a:ext cx="2988827" cy="19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425" y="266475"/>
            <a:ext cx="7167150" cy="40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of PropertyChanged</a:t>
            </a:r>
            <a:endParaRPr/>
          </a:p>
        </p:txBody>
      </p:sp>
      <p:pic>
        <p:nvPicPr>
          <p:cNvPr id="559" name="Google Shape;5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475" y="1193175"/>
            <a:ext cx="4522725" cy="27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25" y="1695450"/>
            <a:ext cx="28575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 txBox="1"/>
          <p:nvPr>
            <p:ph idx="1" type="body"/>
          </p:nvPr>
        </p:nvSpPr>
        <p:spPr>
          <a:xfrm>
            <a:off x="311700" y="1152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void reimplementing the PropertyChanged events everywhere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0"/>
          <p:cNvSpPr txBox="1"/>
          <p:nvPr/>
        </p:nvSpPr>
        <p:spPr>
          <a:xfrm>
            <a:off x="4192775" y="1489150"/>
            <a:ext cx="39945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04040"/>
                </a:solidFill>
              </a:rPr>
              <a:t>What gets compiled:</a:t>
            </a:r>
            <a:endParaRPr sz="9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44642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INotifyPropertyChanged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event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PropertyChangedEventHandler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givenNames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GivenNames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givenNames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(value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givenNames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givenNames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value;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OnPropertyChanged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InternalEventArgsCache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GivenNames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6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4642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OnPropertyChanged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PropertyChangedEventArgs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eventArgs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?.</a:t>
            </a:r>
            <a:r>
              <a:rPr lang="en" sz="6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Invoke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(this,</a:t>
            </a: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eventArgs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6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7" name="Google Shape;56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Fody: Black magic!</a:t>
            </a:r>
            <a:endParaRPr/>
          </a:p>
        </p:txBody>
      </p:sp>
      <p:sp>
        <p:nvSpPr>
          <p:cNvPr id="568" name="Google Shape;568;p60"/>
          <p:cNvSpPr txBox="1"/>
          <p:nvPr/>
        </p:nvSpPr>
        <p:spPr>
          <a:xfrm>
            <a:off x="383025" y="1543850"/>
            <a:ext cx="3631800" cy="28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04040"/>
                </a:solidFill>
              </a:rPr>
              <a:t>Before code:</a:t>
            </a:r>
            <a:endParaRPr sz="9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44642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Person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INotifyPropertyChanged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event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PropertyChangedEventHandler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GivenNames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get;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set;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25" y="2990850"/>
            <a:ext cx="3281050" cy="13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PropertyChanged limitations</a:t>
            </a:r>
            <a:endParaRPr/>
          </a:p>
        </p:txBody>
      </p:sp>
      <p:sp>
        <p:nvSpPr>
          <p:cNvPr id="575" name="Google Shape;575;p61"/>
          <p:cNvSpPr txBox="1"/>
          <p:nvPr>
            <p:ph idx="1" type="body"/>
          </p:nvPr>
        </p:nvSpPr>
        <p:spPr>
          <a:xfrm>
            <a:off x="311700" y="669075"/>
            <a:ext cx="8520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one level of property notifications -&gt; </a:t>
            </a:r>
            <a:r>
              <a:rPr lang="en"/>
              <a:t>Forwarder!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The Forwarder is a Fody weaver that automatically connects children to forward PropertyChanged events</a:t>
            </a:r>
            <a:endParaRPr sz="10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1"/>
          <p:cNvSpPr txBox="1"/>
          <p:nvPr/>
        </p:nvSpPr>
        <p:spPr>
          <a:xfrm>
            <a:off x="427200" y="1402600"/>
            <a:ext cx="4528500" cy="3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BindableBase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PropertyName 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propertyName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propertyName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/>
          </a:p>
          <a:p>
            <a:pPr indent="0" lvl="0" marL="0" rtl="0" algn="l">
              <a:lnSpc>
                <a:spcPct val="144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Connect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INotifyPropertyChanged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oldValue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INotifyPropertyChanged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newValue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Disconnect the old value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oldValue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null)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oldValue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-=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ForwardPropertyChanged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Connection the new value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newValue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null)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newValue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ForwardPropertyChanged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1"/>
          <p:cNvSpPr txBox="1"/>
          <p:nvPr/>
        </p:nvSpPr>
        <p:spPr>
          <a:xfrm>
            <a:off x="5801400" y="1443950"/>
            <a:ext cx="2682900" cy="30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BindableBase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PropertyName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propertyName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Connect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(base.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PropertyName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value);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propertyName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PropertyChanged limitations</a:t>
            </a:r>
            <a:endParaRPr/>
          </a:p>
        </p:txBody>
      </p:sp>
      <p:sp>
        <p:nvSpPr>
          <p:cNvPr id="583" name="Google Shape;58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Default events in C# can cause memory leaks → Weak events!</a:t>
            </a:r>
            <a:endParaRPr/>
          </a:p>
        </p:txBody>
      </p:sp>
      <p:pic>
        <p:nvPicPr>
          <p:cNvPr id="584" name="Google Shape;5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600" y="1964075"/>
            <a:ext cx="293370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2"/>
          <p:cNvSpPr txBox="1"/>
          <p:nvPr/>
        </p:nvSpPr>
        <p:spPr>
          <a:xfrm>
            <a:off x="657900" y="2127450"/>
            <a:ext cx="52035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event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PropertyChangedEventHandler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weakEventManager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AddEventHandler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nameof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value);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weakEventManager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RemoveEventHandler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nameof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PropertyChanged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value);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46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bindings</a:t>
            </a:r>
            <a:endParaRPr/>
          </a:p>
        </p:txBody>
      </p:sp>
      <p:sp>
        <p:nvSpPr>
          <p:cNvPr id="591" name="Google Shape;59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Xamarin.Forms comes with data bindings integrated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Gtk needed custom bindings.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2108 Lines of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25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38 different commits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125" y="2119775"/>
            <a:ext cx="3562000" cy="20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4"/>
          <p:cNvSpPr txBox="1"/>
          <p:nvPr>
            <p:ph type="title"/>
          </p:nvPr>
        </p:nvSpPr>
        <p:spPr>
          <a:xfrm>
            <a:off x="311700" y="43173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598" name="Google Shape;5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273530"/>
            <a:ext cx="47625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269750" y="53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is this talk about?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25" y="2154950"/>
            <a:ext cx="3413046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tests</a:t>
            </a:r>
            <a:endParaRPr/>
          </a:p>
        </p:txBody>
      </p:sp>
      <p:sp>
        <p:nvSpPr>
          <p:cNvPr id="604" name="Google Shape;60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NUnit + Moq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3000 unit tests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process of adding even more with BDD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BDD / Feature tests</a:t>
            </a:r>
            <a:endParaRPr/>
          </a:p>
        </p:txBody>
      </p:sp>
      <p:sp>
        <p:nvSpPr>
          <p:cNvPr id="610" name="Google Shape;610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Almost End to end tests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act like a user would, but without external backends: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Initialize the whole application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Execute the available Commands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Assert the results in the ViewModels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7"/>
          <p:cNvSpPr/>
          <p:nvPr/>
        </p:nvSpPr>
        <p:spPr>
          <a:xfrm>
            <a:off x="19065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Mono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16" name="Google Shape;616;p67"/>
          <p:cNvSpPr/>
          <p:nvPr/>
        </p:nvSpPr>
        <p:spPr>
          <a:xfrm>
            <a:off x="190650" y="33832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Xamarin.Mac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17" name="Google Shape;617;p67"/>
          <p:cNvSpPr/>
          <p:nvPr/>
        </p:nvSpPr>
        <p:spPr>
          <a:xfrm>
            <a:off x="313780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.NET Framework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18" name="Google Shape;618;p67"/>
          <p:cNvSpPr/>
          <p:nvPr/>
        </p:nvSpPr>
        <p:spPr>
          <a:xfrm>
            <a:off x="6084950" y="3969875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.NET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19" name="Google Shape;619;p67"/>
          <p:cNvSpPr/>
          <p:nvPr/>
        </p:nvSpPr>
        <p:spPr>
          <a:xfrm>
            <a:off x="190600" y="1531563"/>
            <a:ext cx="8762700" cy="1771500"/>
          </a:xfrm>
          <a:prstGeom prst="roundRect">
            <a:avLst>
              <a:gd fmla="val 16667" name="adj"/>
            </a:avLst>
          </a:prstGeom>
          <a:solidFill>
            <a:srgbClr val="22D4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VAS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0" name="Google Shape;620;p67"/>
          <p:cNvSpPr/>
          <p:nvPr/>
        </p:nvSpPr>
        <p:spPr>
          <a:xfrm>
            <a:off x="190650" y="861025"/>
            <a:ext cx="4326300" cy="506400"/>
          </a:xfrm>
          <a:prstGeom prst="roundRect">
            <a:avLst>
              <a:gd fmla="val 16667" name="adj"/>
            </a:avLst>
          </a:prstGeom>
          <a:solidFill>
            <a:srgbClr val="06FA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LongoMatch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1" name="Google Shape;621;p67"/>
          <p:cNvSpPr/>
          <p:nvPr/>
        </p:nvSpPr>
        <p:spPr>
          <a:xfrm>
            <a:off x="1906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FF2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LongoMatch Desktop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22" name="Google Shape;622;p67"/>
          <p:cNvSpPr/>
          <p:nvPr/>
        </p:nvSpPr>
        <p:spPr>
          <a:xfrm>
            <a:off x="24184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FF2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LongoMatch Mobile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3" name="Google Shape;623;p67"/>
          <p:cNvSpPr/>
          <p:nvPr/>
        </p:nvSpPr>
        <p:spPr>
          <a:xfrm>
            <a:off x="46270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FF2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RiftAnalyst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4" name="Google Shape;624;p67"/>
          <p:cNvSpPr/>
          <p:nvPr/>
        </p:nvSpPr>
        <p:spPr>
          <a:xfrm>
            <a:off x="6854850" y="242650"/>
            <a:ext cx="2098500" cy="506400"/>
          </a:xfrm>
          <a:prstGeom prst="roundRect">
            <a:avLst>
              <a:gd fmla="val 16667" name="adj"/>
            </a:avLst>
          </a:prstGeom>
          <a:solidFill>
            <a:srgbClr val="FF2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RA.DB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5" name="Google Shape;625;p67"/>
          <p:cNvSpPr/>
          <p:nvPr/>
        </p:nvSpPr>
        <p:spPr>
          <a:xfrm>
            <a:off x="4627050" y="861025"/>
            <a:ext cx="4326300" cy="506400"/>
          </a:xfrm>
          <a:prstGeom prst="roundRect">
            <a:avLst>
              <a:gd fmla="val 16667" name="adj"/>
            </a:avLst>
          </a:prstGeom>
          <a:solidFill>
            <a:srgbClr val="06FA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RiftAnalyst 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6" name="Google Shape;626;p67"/>
          <p:cNvSpPr/>
          <p:nvPr/>
        </p:nvSpPr>
        <p:spPr>
          <a:xfrm>
            <a:off x="3137800" y="3366100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Xamarin.Android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27" name="Google Shape;627;p67"/>
          <p:cNvSpPr/>
          <p:nvPr/>
        </p:nvSpPr>
        <p:spPr>
          <a:xfrm>
            <a:off x="6084950" y="3366113"/>
            <a:ext cx="2868300" cy="506400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Xamarin.iOS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28" name="Google Shape;628;p67"/>
          <p:cNvSpPr/>
          <p:nvPr/>
        </p:nvSpPr>
        <p:spPr>
          <a:xfrm>
            <a:off x="1699425" y="2260150"/>
            <a:ext cx="2328900" cy="955417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Multimedia Engine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29" name="Google Shape;629;p67"/>
          <p:cNvSpPr/>
          <p:nvPr/>
        </p:nvSpPr>
        <p:spPr>
          <a:xfrm>
            <a:off x="1776100" y="2720551"/>
            <a:ext cx="656100" cy="371343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GStreamer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30" name="Google Shape;630;p67"/>
          <p:cNvSpPr/>
          <p:nvPr/>
        </p:nvSpPr>
        <p:spPr>
          <a:xfrm>
            <a:off x="2534850" y="2720551"/>
            <a:ext cx="656100" cy="371343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Android Media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31" name="Google Shape;631;p67"/>
          <p:cNvSpPr/>
          <p:nvPr/>
        </p:nvSpPr>
        <p:spPr>
          <a:xfrm>
            <a:off x="3293600" y="2720551"/>
            <a:ext cx="656100" cy="371343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AV Foundation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32" name="Google Shape;632;p67"/>
          <p:cNvSpPr/>
          <p:nvPr/>
        </p:nvSpPr>
        <p:spPr>
          <a:xfrm>
            <a:off x="6550325" y="2260200"/>
            <a:ext cx="2328900" cy="95565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UI Engine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33" name="Google Shape;633;p67"/>
          <p:cNvSpPr/>
          <p:nvPr/>
        </p:nvSpPr>
        <p:spPr>
          <a:xfrm>
            <a:off x="6600263" y="2732913"/>
            <a:ext cx="1080000" cy="362177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GTK+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34" name="Google Shape;634;p67"/>
          <p:cNvSpPr/>
          <p:nvPr/>
        </p:nvSpPr>
        <p:spPr>
          <a:xfrm>
            <a:off x="7757075" y="2732913"/>
            <a:ext cx="1080000" cy="362177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Xamarin.Forms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35" name="Google Shape;635;p67"/>
          <p:cNvSpPr/>
          <p:nvPr/>
        </p:nvSpPr>
        <p:spPr>
          <a:xfrm>
            <a:off x="4124900" y="2259950"/>
            <a:ext cx="2328900" cy="955583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2D Drawing Engine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36" name="Google Shape;636;p67"/>
          <p:cNvSpPr/>
          <p:nvPr/>
        </p:nvSpPr>
        <p:spPr>
          <a:xfrm>
            <a:off x="4243988" y="2606309"/>
            <a:ext cx="1025100" cy="271751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Cairo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37" name="Google Shape;637;p67"/>
          <p:cNvSpPr/>
          <p:nvPr/>
        </p:nvSpPr>
        <p:spPr>
          <a:xfrm>
            <a:off x="5322213" y="2613200"/>
            <a:ext cx="1025100" cy="271751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Android Graphics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38" name="Google Shape;638;p67"/>
          <p:cNvSpPr/>
          <p:nvPr/>
        </p:nvSpPr>
        <p:spPr>
          <a:xfrm>
            <a:off x="4243938" y="2921294"/>
            <a:ext cx="1025100" cy="271751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Core Graphics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39" name="Google Shape;639;p67"/>
          <p:cNvSpPr/>
          <p:nvPr/>
        </p:nvSpPr>
        <p:spPr>
          <a:xfrm>
            <a:off x="5322213" y="2921246"/>
            <a:ext cx="1025100" cy="271852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Skia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40" name="Google Shape;640;p67"/>
          <p:cNvSpPr/>
          <p:nvPr/>
        </p:nvSpPr>
        <p:spPr>
          <a:xfrm>
            <a:off x="266375" y="2260176"/>
            <a:ext cx="1336500" cy="9555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Database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41" name="Google Shape;641;p67"/>
          <p:cNvSpPr/>
          <p:nvPr/>
        </p:nvSpPr>
        <p:spPr>
          <a:xfrm>
            <a:off x="325500" y="2806300"/>
            <a:ext cx="541800" cy="316884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Couchbase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42" name="Google Shape;642;p67"/>
          <p:cNvSpPr/>
          <p:nvPr/>
        </p:nvSpPr>
        <p:spPr>
          <a:xfrm>
            <a:off x="987125" y="2805143"/>
            <a:ext cx="567000" cy="316884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Google Cloud Store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43" name="Google Shape;643;p67"/>
          <p:cNvSpPr/>
          <p:nvPr/>
        </p:nvSpPr>
        <p:spPr>
          <a:xfrm>
            <a:off x="329775" y="1668900"/>
            <a:ext cx="8454600" cy="506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Services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44" name="Google Shape;644;p67"/>
          <p:cNvSpPr txBox="1"/>
          <p:nvPr/>
        </p:nvSpPr>
        <p:spPr>
          <a:xfrm rot="-1241075">
            <a:off x="134686" y="2449635"/>
            <a:ext cx="1643437" cy="519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MOCKED!</a:t>
            </a:r>
            <a:endParaRPr b="1" sz="2400">
              <a:solidFill>
                <a:srgbClr val="FF0000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</p:txBody>
      </p:sp>
      <p:sp>
        <p:nvSpPr>
          <p:cNvPr id="645" name="Google Shape;645;p67"/>
          <p:cNvSpPr txBox="1"/>
          <p:nvPr/>
        </p:nvSpPr>
        <p:spPr>
          <a:xfrm rot="-1272658">
            <a:off x="2014738" y="2457309"/>
            <a:ext cx="1643435" cy="5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MOCKED!</a:t>
            </a:r>
            <a:endParaRPr b="1" sz="2400">
              <a:solidFill>
                <a:srgbClr val="FF0000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</p:txBody>
      </p:sp>
      <p:sp>
        <p:nvSpPr>
          <p:cNvPr id="646" name="Google Shape;646;p67"/>
          <p:cNvSpPr txBox="1"/>
          <p:nvPr/>
        </p:nvSpPr>
        <p:spPr>
          <a:xfrm rot="-1272658">
            <a:off x="4467601" y="2469647"/>
            <a:ext cx="1643435" cy="5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MOCKED!</a:t>
            </a:r>
            <a:endParaRPr b="1" sz="2400">
              <a:solidFill>
                <a:srgbClr val="FF0000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</p:txBody>
      </p:sp>
      <p:sp>
        <p:nvSpPr>
          <p:cNvPr id="647" name="Google Shape;647;p67"/>
          <p:cNvSpPr txBox="1"/>
          <p:nvPr/>
        </p:nvSpPr>
        <p:spPr>
          <a:xfrm rot="-1272658">
            <a:off x="6893063" y="2449734"/>
            <a:ext cx="1643435" cy="5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Stardos Stencil"/>
                <a:ea typeface="Stardos Stencil"/>
                <a:cs typeface="Stardos Stencil"/>
                <a:sym typeface="Stardos Stencil"/>
              </a:rPr>
              <a:t>MOCKED!</a:t>
            </a:r>
            <a:endParaRPr b="1" sz="2400">
              <a:solidFill>
                <a:srgbClr val="FF0000"/>
              </a:solidFill>
              <a:latin typeface="Stardos Stencil"/>
              <a:ea typeface="Stardos Stencil"/>
              <a:cs typeface="Stardos Stencil"/>
              <a:sym typeface="Stardos Stenci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</a:t>
            </a:r>
            <a:r>
              <a:rPr lang="en"/>
              <a:t> tests</a:t>
            </a:r>
            <a:endParaRPr/>
          </a:p>
        </p:txBody>
      </p:sp>
      <p:sp>
        <p:nvSpPr>
          <p:cNvPr id="653" name="Google Shape;65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only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in Progress for desktop.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Char char="●"/>
            </a:pPr>
            <a:r>
              <a:rPr lang="en"/>
              <a:t>Sadly, the framework breaks frequently</a:t>
            </a:r>
            <a:endParaRPr/>
          </a:p>
        </p:txBody>
      </p:sp>
      <p:pic>
        <p:nvPicPr>
          <p:cNvPr id="654" name="Google Shape;6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48" y="2186498"/>
            <a:ext cx="2898875" cy="22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8"/>
          <p:cNvSpPr/>
          <p:nvPr/>
        </p:nvSpPr>
        <p:spPr>
          <a:xfrm>
            <a:off x="6382525" y="1251125"/>
            <a:ext cx="1867600" cy="2523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9"/>
          <p:cNvSpPr txBox="1"/>
          <p:nvPr>
            <p:ph type="title"/>
          </p:nvPr>
        </p:nvSpPr>
        <p:spPr>
          <a:xfrm>
            <a:off x="311700" y="536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 / CD</a:t>
            </a:r>
            <a:endParaRPr/>
          </a:p>
        </p:txBody>
      </p:sp>
      <p:pic>
        <p:nvPicPr>
          <p:cNvPr id="661" name="Google Shape;6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1590025"/>
            <a:ext cx="32385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Buildbot</a:t>
            </a:r>
            <a:endParaRPr/>
          </a:p>
        </p:txBody>
      </p:sp>
      <p:sp>
        <p:nvSpPr>
          <p:cNvPr id="667" name="Google Shape;667;p70"/>
          <p:cNvSpPr txBox="1"/>
          <p:nvPr>
            <p:ph idx="1" type="body"/>
          </p:nvPr>
        </p:nvSpPr>
        <p:spPr>
          <a:xfrm>
            <a:off x="311700" y="1152475"/>
            <a:ext cx="436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Char char="●"/>
            </a:pPr>
            <a:r>
              <a:rPr lang="en"/>
              <a:t>Flexible - Configuration is code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Stable - 15 years of development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Buildsystem agnostic</a:t>
            </a:r>
            <a:endParaRPr/>
          </a:p>
        </p:txBody>
      </p:sp>
      <p:sp>
        <p:nvSpPr>
          <p:cNvPr id="668" name="Google Shape;668;p70"/>
          <p:cNvSpPr txBox="1"/>
          <p:nvPr/>
        </p:nvSpPr>
        <p:spPr>
          <a:xfrm>
            <a:off x="4781000" y="1152475"/>
            <a:ext cx="41586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Ugly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Complicated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Build decoupled from code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9" name="Google Shape;6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975" y="2316450"/>
            <a:ext cx="5376052" cy="19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304099"/>
            <a:ext cx="854550" cy="8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</a:t>
            </a:r>
            <a:endParaRPr/>
          </a:p>
        </p:txBody>
      </p:sp>
      <p:sp>
        <p:nvSpPr>
          <p:cNvPr id="676" name="Google Shape;676;p71"/>
          <p:cNvSpPr txBox="1"/>
          <p:nvPr>
            <p:ph idx="1" type="body"/>
          </p:nvPr>
        </p:nvSpPr>
        <p:spPr>
          <a:xfrm>
            <a:off x="311700" y="1152475"/>
            <a:ext cx="860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Char char="●"/>
            </a:pPr>
            <a:r>
              <a:rPr lang="en"/>
              <a:t>Each </a:t>
            </a:r>
            <a:r>
              <a:rPr lang="en"/>
              <a:t>P</a:t>
            </a:r>
            <a:r>
              <a:rPr lang="en"/>
              <a:t>ull Request runs our CI set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Unit + Feature tests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Mobile tests (build + UITest)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Style checks</a:t>
            </a:r>
            <a:br>
              <a:rPr lang="en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merge runs our packaging process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Development build from </a:t>
            </a:r>
            <a:r>
              <a:rPr i="1" lang="en"/>
              <a:t>master</a:t>
            </a:r>
            <a:endParaRPr i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Release build from </a:t>
            </a:r>
            <a:r>
              <a:rPr i="1" lang="en"/>
              <a:t>release</a:t>
            </a:r>
            <a:br>
              <a:rPr i="1" lang="en"/>
            </a:br>
            <a:endParaRPr i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Desktop packages uploaded to shared storage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Mobile apps uploaded to alpha tracks in the stores</a:t>
            </a:r>
            <a:endParaRPr/>
          </a:p>
        </p:txBody>
      </p:sp>
      <p:pic>
        <p:nvPicPr>
          <p:cNvPr id="677" name="Google Shape;6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893" y="695275"/>
            <a:ext cx="2596675" cy="138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8" name="Google Shape;67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674" y="2481700"/>
            <a:ext cx="2596675" cy="167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2"/>
          <p:cNvSpPr txBox="1"/>
          <p:nvPr>
            <p:ph type="title"/>
          </p:nvPr>
        </p:nvSpPr>
        <p:spPr>
          <a:xfrm>
            <a:off x="311700" y="626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&amp; KPIs</a:t>
            </a:r>
            <a:endParaRPr/>
          </a:p>
        </p:txBody>
      </p:sp>
      <p:pic>
        <p:nvPicPr>
          <p:cNvPr id="684" name="Google Shape;6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757750"/>
            <a:ext cx="3429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information</a:t>
            </a:r>
            <a:endParaRPr/>
          </a:p>
        </p:txBody>
      </p:sp>
      <p:sp>
        <p:nvSpPr>
          <p:cNvPr id="690" name="Google Shape;690;p73"/>
          <p:cNvSpPr txBox="1"/>
          <p:nvPr>
            <p:ph idx="1" type="body"/>
          </p:nvPr>
        </p:nvSpPr>
        <p:spPr>
          <a:xfrm>
            <a:off x="311700" y="1152475"/>
            <a:ext cx="844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flow: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Desktop Application → HockeyApp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Mobile Application → AppCenter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HockeyApp?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We had to tweak a big part of the Windows SDK to make it work with Mono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Allows joint management of events </a:t>
            </a:r>
            <a:endParaRPr/>
          </a:p>
        </p:txBody>
      </p:sp>
      <p:sp>
        <p:nvSpPr>
          <p:cNvPr id="691" name="Google Shape;691;p73"/>
          <p:cNvSpPr txBox="1"/>
          <p:nvPr/>
        </p:nvSpPr>
        <p:spPr>
          <a:xfrm>
            <a:off x="5144884" y="1871175"/>
            <a:ext cx="3588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AppInsights</a:t>
            </a:r>
            <a:endParaRPr/>
          </a:p>
        </p:txBody>
      </p:sp>
      <p:cxnSp>
        <p:nvCxnSpPr>
          <p:cNvPr id="692" name="Google Shape;692;p73"/>
          <p:cNvCxnSpPr>
            <a:endCxn id="691" idx="1"/>
          </p:cNvCxnSpPr>
          <p:nvPr/>
        </p:nvCxnSpPr>
        <p:spPr>
          <a:xfrm>
            <a:off x="4340284" y="1930875"/>
            <a:ext cx="804600" cy="22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73"/>
          <p:cNvCxnSpPr>
            <a:endCxn id="691" idx="1"/>
          </p:cNvCxnSpPr>
          <p:nvPr/>
        </p:nvCxnSpPr>
        <p:spPr>
          <a:xfrm flipH="1" rot="10800000">
            <a:off x="4126684" y="2158275"/>
            <a:ext cx="1018200" cy="29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KPI’s, custom events, errors</a:t>
            </a:r>
            <a:endParaRPr/>
          </a:p>
        </p:txBody>
      </p:sp>
      <p:pic>
        <p:nvPicPr>
          <p:cNvPr id="699" name="Google Shape;6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50" y="1166663"/>
            <a:ext cx="4148800" cy="281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750" y="1202813"/>
            <a:ext cx="4538003" cy="273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21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¿De qué se trata?</a:t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 sz="1400"/>
              <a:t>Os d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aremos la chapa con nuestras batallitas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 sz="1400"/>
              <a:t>Os contaros </a:t>
            </a:r>
            <a:r>
              <a:rPr lang="en" sz="1400"/>
              <a:t>cómo</a:t>
            </a:r>
            <a:r>
              <a:rPr lang="en" sz="1400"/>
              <a:t> creamos LongoMatch y RiftGG para Windows, Linux, macOS, Android e iOS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 sz="1400"/>
              <a:t>Os explicaremos qué architectura y patrones seguimos en nuestras aplicaciones y cómo los usamos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 sz="1400"/>
              <a:t>También detallaremos la stack </a:t>
            </a:r>
            <a:r>
              <a:rPr lang="en" sz="1400"/>
              <a:t>tecnológica</a:t>
            </a:r>
            <a:r>
              <a:rPr lang="en" sz="1400"/>
              <a:t> con la que trabajamos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Os hablaremos de nuestros procesos de Testing y DevOps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Nos quejaremos de las cosas que no funcionan y alabaremos las que sí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Una colección de gifs </a:t>
            </a:r>
            <a:r>
              <a:rPr i="1" lang="en" sz="1400"/>
              <a:t>awesómica</a:t>
            </a:r>
            <a:endParaRPr i="1"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KPI’s, custom events, errors</a:t>
            </a:r>
            <a:endParaRPr/>
          </a:p>
        </p:txBody>
      </p:sp>
      <p:pic>
        <p:nvPicPr>
          <p:cNvPr id="706" name="Google Shape;7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886" y="1127375"/>
            <a:ext cx="5574225" cy="328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Xamarin.Forms with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Gtk+ backend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sp>
        <p:nvSpPr>
          <p:cNvPr id="717" name="Google Shape;717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it in Windows and macOS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contributed 9 patches upstream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quite stable for our use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allows use migrating </a:t>
            </a:r>
            <a:r>
              <a:rPr lang="en"/>
              <a:t>progressively, we still have many pure Gtk+ widgets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still some work to do, we need more people using it with more use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HiDPI is not supported in Windows, this is our biggest issue right now</a:t>
            </a:r>
            <a:endParaRPr/>
          </a:p>
        </p:txBody>
      </p:sp>
      <p:pic>
        <p:nvPicPr>
          <p:cNvPr id="718" name="Google Shape;718;p7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705300" y="4658570"/>
            <a:ext cx="333375" cy="2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8"/>
          <p:cNvSpPr txBox="1"/>
          <p:nvPr>
            <p:ph type="title"/>
          </p:nvPr>
        </p:nvSpPr>
        <p:spPr>
          <a:xfrm>
            <a:off x="311700" y="779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  <p:pic>
        <p:nvPicPr>
          <p:cNvPr descr="That's All Folks HD that's all folks porky pig, looney tunes GIF" id="724" name="Google Shape;7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025" y="1937375"/>
            <a:ext cx="3919950" cy="19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357" y="1996564"/>
            <a:ext cx="4083" cy="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703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LongoMatch and RiftGG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RiftGG"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975" y="2005400"/>
            <a:ext cx="3067550" cy="1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900" y="1661350"/>
            <a:ext cx="2389975" cy="23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platforms do we target?</a:t>
            </a:r>
            <a:endParaRPr/>
          </a:p>
        </p:txBody>
      </p:sp>
      <p:pic>
        <p:nvPicPr>
          <p:cNvPr descr="Image result for android svg"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2750"/>
            <a:ext cx="1446500" cy="1697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os svg" id="114" name="Google Shape;1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988" y="1552563"/>
            <a:ext cx="1775425" cy="113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os svg" id="115" name="Google Shape;1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5188" y="1272750"/>
            <a:ext cx="12763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indows svg" id="116" name="Google Shape;11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225" y="1235425"/>
            <a:ext cx="17716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138300" y="1221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LongoMatch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575" y="274975"/>
            <a:ext cx="3869450" cy="21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/>
        </p:nvSpPr>
        <p:spPr>
          <a:xfrm>
            <a:off x="203550" y="727275"/>
            <a:ext cx="35883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Video </a:t>
            </a:r>
            <a:r>
              <a:rPr lang="en"/>
              <a:t>analysis</a:t>
            </a:r>
            <a:r>
              <a:rPr lang="en"/>
              <a:t> software for coaches and analysts allowing to tag events in a game and create vídeo reports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Live recording from video cameras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Advanced video player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Video editor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Drawing tool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Teams and dashboards editor</a:t>
            </a:r>
            <a:endParaRPr/>
          </a:p>
        </p:txBody>
      </p:sp>
      <p:pic>
        <p:nvPicPr>
          <p:cNvPr descr="LongoMatch Mobile product"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500" y="2721325"/>
            <a:ext cx="2436575" cy="165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oMatch Mobile product" id="125" name="Google Shape;1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2175" y="2721325"/>
            <a:ext cx="2181375" cy="15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